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9" r:id="rId3"/>
    <p:sldId id="259" r:id="rId4"/>
    <p:sldId id="260" r:id="rId5"/>
    <p:sldId id="272" r:id="rId6"/>
    <p:sldId id="263" r:id="rId7"/>
    <p:sldId id="264" r:id="rId8"/>
    <p:sldId id="265" r:id="rId9"/>
    <p:sldId id="261" r:id="rId10"/>
    <p:sldId id="280" r:id="rId11"/>
    <p:sldId id="262" r:id="rId12"/>
    <p:sldId id="266" r:id="rId13"/>
    <p:sldId id="267" r:id="rId14"/>
    <p:sldId id="268" r:id="rId15"/>
    <p:sldId id="269" r:id="rId16"/>
    <p:sldId id="270" r:id="rId17"/>
    <p:sldId id="271" r:id="rId18"/>
    <p:sldId id="281"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6340FB-AF0F-48F3-9F75-37586F62026E}" v="49" dt="2021-07-24T05:02:29.485"/>
    <p1510:client id="{83A7DBE0-5085-4580-958E-0A646043F932}" v="3802" dt="2021-07-24T04:56:25.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BD65F-59BF-406D-9084-5AD395EB838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8EC4DEA-A45F-4DA2-8790-C74E7A6C72D9}">
      <dgm:prSet/>
      <dgm:spPr/>
      <dgm:t>
        <a:bodyPr/>
        <a:lstStyle/>
        <a:p>
          <a:pPr>
            <a:lnSpc>
              <a:spcPct val="100000"/>
            </a:lnSpc>
          </a:pPr>
          <a:r>
            <a:rPr lang="en-US"/>
            <a:t>Introduction to Soil Moisture</a:t>
          </a:r>
        </a:p>
      </dgm:t>
    </dgm:pt>
    <dgm:pt modelId="{AD9C2774-F1BD-41F5-B875-4604A91A0C6C}" type="parTrans" cxnId="{798AC27D-5A51-43A8-9A16-48221C82E560}">
      <dgm:prSet/>
      <dgm:spPr/>
      <dgm:t>
        <a:bodyPr/>
        <a:lstStyle/>
        <a:p>
          <a:endParaRPr lang="en-US"/>
        </a:p>
      </dgm:t>
    </dgm:pt>
    <dgm:pt modelId="{F3E1D27D-A403-41DE-BACE-2F7EE6CF264E}" type="sibTrans" cxnId="{798AC27D-5A51-43A8-9A16-48221C82E560}">
      <dgm:prSet/>
      <dgm:spPr/>
      <dgm:t>
        <a:bodyPr/>
        <a:lstStyle/>
        <a:p>
          <a:pPr>
            <a:lnSpc>
              <a:spcPct val="100000"/>
            </a:lnSpc>
          </a:pPr>
          <a:endParaRPr lang="en-US"/>
        </a:p>
      </dgm:t>
    </dgm:pt>
    <dgm:pt modelId="{B50683BA-1DC5-4594-BFEE-3BC07ABF418B}">
      <dgm:prSet/>
      <dgm:spPr/>
      <dgm:t>
        <a:bodyPr/>
        <a:lstStyle/>
        <a:p>
          <a:pPr>
            <a:lnSpc>
              <a:spcPct val="100000"/>
            </a:lnSpc>
          </a:pPr>
          <a:r>
            <a:rPr lang="en-US"/>
            <a:t>Study Area</a:t>
          </a:r>
        </a:p>
      </dgm:t>
    </dgm:pt>
    <dgm:pt modelId="{353A9AB0-0FCC-4207-9446-C735562DB9B6}" type="parTrans" cxnId="{8371B59B-2987-4DBC-AFE1-1E2A7D887FB6}">
      <dgm:prSet/>
      <dgm:spPr/>
      <dgm:t>
        <a:bodyPr/>
        <a:lstStyle/>
        <a:p>
          <a:endParaRPr lang="en-US"/>
        </a:p>
      </dgm:t>
    </dgm:pt>
    <dgm:pt modelId="{B9EFC909-C1BD-4F03-8538-3DD3D4BDCB55}" type="sibTrans" cxnId="{8371B59B-2987-4DBC-AFE1-1E2A7D887FB6}">
      <dgm:prSet/>
      <dgm:spPr/>
      <dgm:t>
        <a:bodyPr/>
        <a:lstStyle/>
        <a:p>
          <a:pPr>
            <a:lnSpc>
              <a:spcPct val="100000"/>
            </a:lnSpc>
          </a:pPr>
          <a:endParaRPr lang="en-US"/>
        </a:p>
      </dgm:t>
    </dgm:pt>
    <dgm:pt modelId="{82832CCC-48F3-4BE8-A761-1C95E552100F}">
      <dgm:prSet/>
      <dgm:spPr/>
      <dgm:t>
        <a:bodyPr/>
        <a:lstStyle/>
        <a:p>
          <a:pPr>
            <a:lnSpc>
              <a:spcPct val="100000"/>
            </a:lnSpc>
          </a:pPr>
          <a:r>
            <a:rPr lang="en-US"/>
            <a:t>Importance of Soil Moisture</a:t>
          </a:r>
        </a:p>
      </dgm:t>
    </dgm:pt>
    <dgm:pt modelId="{184BEBF3-A0DA-4695-A4F8-4EE91E84D7E0}" type="parTrans" cxnId="{3C39ECBC-F3E2-4893-8854-88033CEF4CB5}">
      <dgm:prSet/>
      <dgm:spPr/>
      <dgm:t>
        <a:bodyPr/>
        <a:lstStyle/>
        <a:p>
          <a:endParaRPr lang="en-US"/>
        </a:p>
      </dgm:t>
    </dgm:pt>
    <dgm:pt modelId="{29D24404-B909-438A-A5DA-8D41737C13DD}" type="sibTrans" cxnId="{3C39ECBC-F3E2-4893-8854-88033CEF4CB5}">
      <dgm:prSet/>
      <dgm:spPr/>
      <dgm:t>
        <a:bodyPr/>
        <a:lstStyle/>
        <a:p>
          <a:pPr>
            <a:lnSpc>
              <a:spcPct val="100000"/>
            </a:lnSpc>
          </a:pPr>
          <a:endParaRPr lang="en-US"/>
        </a:p>
      </dgm:t>
    </dgm:pt>
    <dgm:pt modelId="{A632C1E8-3AF0-4DB2-B14F-7E0EB1EDA688}">
      <dgm:prSet/>
      <dgm:spPr/>
      <dgm:t>
        <a:bodyPr/>
        <a:lstStyle/>
        <a:p>
          <a:pPr>
            <a:lnSpc>
              <a:spcPct val="100000"/>
            </a:lnSpc>
          </a:pPr>
          <a:r>
            <a:rPr lang="en-US"/>
            <a:t>Remote Sensing of Soil Moisture</a:t>
          </a:r>
        </a:p>
      </dgm:t>
    </dgm:pt>
    <dgm:pt modelId="{3FBB7160-53D5-4BF1-8D07-5D4F97B03440}" type="parTrans" cxnId="{E3973A77-C53E-4EE4-A1BD-7539D221B838}">
      <dgm:prSet/>
      <dgm:spPr/>
      <dgm:t>
        <a:bodyPr/>
        <a:lstStyle/>
        <a:p>
          <a:endParaRPr lang="en-US"/>
        </a:p>
      </dgm:t>
    </dgm:pt>
    <dgm:pt modelId="{EA5970FA-6B67-4C02-893B-B76109131CFE}" type="sibTrans" cxnId="{E3973A77-C53E-4EE4-A1BD-7539D221B838}">
      <dgm:prSet/>
      <dgm:spPr/>
      <dgm:t>
        <a:bodyPr/>
        <a:lstStyle/>
        <a:p>
          <a:pPr>
            <a:lnSpc>
              <a:spcPct val="100000"/>
            </a:lnSpc>
          </a:pPr>
          <a:endParaRPr lang="en-US"/>
        </a:p>
      </dgm:t>
    </dgm:pt>
    <dgm:pt modelId="{4DFF16FD-C489-4837-B2E7-57889D89CE11}">
      <dgm:prSet/>
      <dgm:spPr/>
      <dgm:t>
        <a:bodyPr/>
        <a:lstStyle/>
        <a:p>
          <a:pPr>
            <a:lnSpc>
              <a:spcPct val="100000"/>
            </a:lnSpc>
          </a:pPr>
          <a:r>
            <a:rPr lang="en-US"/>
            <a:t>Limitations </a:t>
          </a:r>
        </a:p>
      </dgm:t>
    </dgm:pt>
    <dgm:pt modelId="{0BFD8B1B-CD56-4146-9E35-EDDB320E8819}" type="parTrans" cxnId="{670D9B90-9796-4BD4-8ED0-5111DF71CBFE}">
      <dgm:prSet/>
      <dgm:spPr/>
      <dgm:t>
        <a:bodyPr/>
        <a:lstStyle/>
        <a:p>
          <a:endParaRPr lang="en-US"/>
        </a:p>
      </dgm:t>
    </dgm:pt>
    <dgm:pt modelId="{48AC9810-E13E-4C08-AEC2-C2D5DB450C16}" type="sibTrans" cxnId="{670D9B90-9796-4BD4-8ED0-5111DF71CBFE}">
      <dgm:prSet/>
      <dgm:spPr/>
      <dgm:t>
        <a:bodyPr/>
        <a:lstStyle/>
        <a:p>
          <a:pPr>
            <a:lnSpc>
              <a:spcPct val="100000"/>
            </a:lnSpc>
          </a:pPr>
          <a:endParaRPr lang="en-US"/>
        </a:p>
      </dgm:t>
    </dgm:pt>
    <dgm:pt modelId="{CEBFA114-73E6-471D-BD9E-0C37D238AA63}">
      <dgm:prSet/>
      <dgm:spPr/>
      <dgm:t>
        <a:bodyPr/>
        <a:lstStyle/>
        <a:p>
          <a:pPr>
            <a:lnSpc>
              <a:spcPct val="100000"/>
            </a:lnSpc>
          </a:pPr>
          <a:r>
            <a:rPr lang="en-US"/>
            <a:t>Objective </a:t>
          </a:r>
        </a:p>
      </dgm:t>
    </dgm:pt>
    <dgm:pt modelId="{6EED6F65-604D-4A05-9737-65B57AFD4A0D}" type="parTrans" cxnId="{BE817195-5773-4441-BEFD-F013D8DCD171}">
      <dgm:prSet/>
      <dgm:spPr/>
      <dgm:t>
        <a:bodyPr/>
        <a:lstStyle/>
        <a:p>
          <a:endParaRPr lang="en-US"/>
        </a:p>
      </dgm:t>
    </dgm:pt>
    <dgm:pt modelId="{BA5201D0-960B-4184-A33A-12A1B0AF264F}" type="sibTrans" cxnId="{BE817195-5773-4441-BEFD-F013D8DCD171}">
      <dgm:prSet/>
      <dgm:spPr/>
      <dgm:t>
        <a:bodyPr/>
        <a:lstStyle/>
        <a:p>
          <a:pPr>
            <a:lnSpc>
              <a:spcPct val="100000"/>
            </a:lnSpc>
          </a:pPr>
          <a:endParaRPr lang="en-US"/>
        </a:p>
      </dgm:t>
    </dgm:pt>
    <dgm:pt modelId="{921771B5-9130-4C36-90A0-06BDF883EE81}">
      <dgm:prSet/>
      <dgm:spPr/>
      <dgm:t>
        <a:bodyPr/>
        <a:lstStyle/>
        <a:p>
          <a:pPr>
            <a:lnSpc>
              <a:spcPct val="100000"/>
            </a:lnSpc>
          </a:pPr>
          <a:r>
            <a:rPr lang="en-US"/>
            <a:t>Methodology </a:t>
          </a:r>
        </a:p>
      </dgm:t>
    </dgm:pt>
    <dgm:pt modelId="{828D686D-267D-4E19-B9EA-511D96B34111}" type="parTrans" cxnId="{66EB2B8E-B42D-4970-97A3-146EB7780B8F}">
      <dgm:prSet/>
      <dgm:spPr/>
      <dgm:t>
        <a:bodyPr/>
        <a:lstStyle/>
        <a:p>
          <a:endParaRPr lang="en-US"/>
        </a:p>
      </dgm:t>
    </dgm:pt>
    <dgm:pt modelId="{9D041F79-7765-41D9-8166-3FFD6C383AA1}" type="sibTrans" cxnId="{66EB2B8E-B42D-4970-97A3-146EB7780B8F}">
      <dgm:prSet/>
      <dgm:spPr/>
      <dgm:t>
        <a:bodyPr/>
        <a:lstStyle/>
        <a:p>
          <a:pPr>
            <a:lnSpc>
              <a:spcPct val="100000"/>
            </a:lnSpc>
          </a:pPr>
          <a:endParaRPr lang="en-US"/>
        </a:p>
      </dgm:t>
    </dgm:pt>
    <dgm:pt modelId="{9A0C8A61-CAA5-488F-9AC6-14D8BF7B35D4}">
      <dgm:prSet/>
      <dgm:spPr/>
      <dgm:t>
        <a:bodyPr/>
        <a:lstStyle/>
        <a:p>
          <a:pPr>
            <a:lnSpc>
              <a:spcPct val="100000"/>
            </a:lnSpc>
          </a:pPr>
          <a:r>
            <a:rPr lang="en-US"/>
            <a:t>Results and Discussion </a:t>
          </a:r>
        </a:p>
      </dgm:t>
    </dgm:pt>
    <dgm:pt modelId="{38406053-833B-4EA2-B2C7-79DA638E8E96}" type="parTrans" cxnId="{A0D7B8A9-153C-4A4B-B4D6-9385F0DB9CD4}">
      <dgm:prSet/>
      <dgm:spPr/>
      <dgm:t>
        <a:bodyPr/>
        <a:lstStyle/>
        <a:p>
          <a:endParaRPr lang="en-US"/>
        </a:p>
      </dgm:t>
    </dgm:pt>
    <dgm:pt modelId="{99080739-1E1F-40D1-A13E-9423978CD620}" type="sibTrans" cxnId="{A0D7B8A9-153C-4A4B-B4D6-9385F0DB9CD4}">
      <dgm:prSet/>
      <dgm:spPr/>
      <dgm:t>
        <a:bodyPr/>
        <a:lstStyle/>
        <a:p>
          <a:endParaRPr lang="en-US"/>
        </a:p>
      </dgm:t>
    </dgm:pt>
    <dgm:pt modelId="{8413CAA8-17A7-4655-9B5D-5468B7ACB079}" type="pres">
      <dgm:prSet presAssocID="{1BABD65F-59BF-406D-9084-5AD395EB838D}" presName="root" presStyleCnt="0">
        <dgm:presLayoutVars>
          <dgm:dir/>
          <dgm:resizeHandles val="exact"/>
        </dgm:presLayoutVars>
      </dgm:prSet>
      <dgm:spPr/>
    </dgm:pt>
    <dgm:pt modelId="{5DD8D686-7B20-4881-AF80-ED01337A95FD}" type="pres">
      <dgm:prSet presAssocID="{1BABD65F-59BF-406D-9084-5AD395EB838D}" presName="container" presStyleCnt="0">
        <dgm:presLayoutVars>
          <dgm:dir/>
          <dgm:resizeHandles val="exact"/>
        </dgm:presLayoutVars>
      </dgm:prSet>
      <dgm:spPr/>
    </dgm:pt>
    <dgm:pt modelId="{F86E314A-9B1F-44AC-8CA1-452027C00CF3}" type="pres">
      <dgm:prSet presAssocID="{C8EC4DEA-A45F-4DA2-8790-C74E7A6C72D9}" presName="compNode" presStyleCnt="0"/>
      <dgm:spPr/>
    </dgm:pt>
    <dgm:pt modelId="{D468D4CE-DBFF-430D-BB65-281B3102B3FB}" type="pres">
      <dgm:prSet presAssocID="{C8EC4DEA-A45F-4DA2-8790-C74E7A6C72D9}" presName="iconBgRect" presStyleLbl="bgShp" presStyleIdx="0" presStyleCnt="8"/>
      <dgm:spPr/>
    </dgm:pt>
    <dgm:pt modelId="{6E2BB2A7-C66A-461C-826C-C90B0451A968}" type="pres">
      <dgm:prSet presAssocID="{C8EC4DEA-A45F-4DA2-8790-C74E7A6C72D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t"/>
        </a:ext>
      </dgm:extLst>
    </dgm:pt>
    <dgm:pt modelId="{A229EF45-F456-447D-B7E7-850397B4E4DF}" type="pres">
      <dgm:prSet presAssocID="{C8EC4DEA-A45F-4DA2-8790-C74E7A6C72D9}" presName="spaceRect" presStyleCnt="0"/>
      <dgm:spPr/>
    </dgm:pt>
    <dgm:pt modelId="{99EF41CF-B2F6-4DB1-8196-30BE6FAC1CAA}" type="pres">
      <dgm:prSet presAssocID="{C8EC4DEA-A45F-4DA2-8790-C74E7A6C72D9}" presName="textRect" presStyleLbl="revTx" presStyleIdx="0" presStyleCnt="8">
        <dgm:presLayoutVars>
          <dgm:chMax val="1"/>
          <dgm:chPref val="1"/>
        </dgm:presLayoutVars>
      </dgm:prSet>
      <dgm:spPr/>
    </dgm:pt>
    <dgm:pt modelId="{A581564C-248E-4079-AF84-70963F6403F9}" type="pres">
      <dgm:prSet presAssocID="{F3E1D27D-A403-41DE-BACE-2F7EE6CF264E}" presName="sibTrans" presStyleLbl="sibTrans2D1" presStyleIdx="0" presStyleCnt="0"/>
      <dgm:spPr/>
    </dgm:pt>
    <dgm:pt modelId="{9DCA1354-FB9E-4534-A4DC-E56FBD6DDF54}" type="pres">
      <dgm:prSet presAssocID="{B50683BA-1DC5-4594-BFEE-3BC07ABF418B}" presName="compNode" presStyleCnt="0"/>
      <dgm:spPr/>
    </dgm:pt>
    <dgm:pt modelId="{E8FB198D-8511-41D6-A3F4-E9935D12F5D4}" type="pres">
      <dgm:prSet presAssocID="{B50683BA-1DC5-4594-BFEE-3BC07ABF418B}" presName="iconBgRect" presStyleLbl="bgShp" presStyleIdx="1" presStyleCnt="8"/>
      <dgm:spPr/>
    </dgm:pt>
    <dgm:pt modelId="{1CFE2DA6-8EE1-47EB-8AE0-E14DDEB7BCAA}" type="pres">
      <dgm:prSet presAssocID="{B50683BA-1DC5-4594-BFEE-3BC07ABF418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65CB0715-A2DF-4316-883E-E8F02F7EC5A8}" type="pres">
      <dgm:prSet presAssocID="{B50683BA-1DC5-4594-BFEE-3BC07ABF418B}" presName="spaceRect" presStyleCnt="0"/>
      <dgm:spPr/>
    </dgm:pt>
    <dgm:pt modelId="{58879CCA-D412-491C-A3F7-1111A4A08B74}" type="pres">
      <dgm:prSet presAssocID="{B50683BA-1DC5-4594-BFEE-3BC07ABF418B}" presName="textRect" presStyleLbl="revTx" presStyleIdx="1" presStyleCnt="8">
        <dgm:presLayoutVars>
          <dgm:chMax val="1"/>
          <dgm:chPref val="1"/>
        </dgm:presLayoutVars>
      </dgm:prSet>
      <dgm:spPr/>
    </dgm:pt>
    <dgm:pt modelId="{BA3237E8-CC2A-489F-9E7F-9D7D828EFA45}" type="pres">
      <dgm:prSet presAssocID="{B9EFC909-C1BD-4F03-8538-3DD3D4BDCB55}" presName="sibTrans" presStyleLbl="sibTrans2D1" presStyleIdx="0" presStyleCnt="0"/>
      <dgm:spPr/>
    </dgm:pt>
    <dgm:pt modelId="{C46C87C4-ADEF-4314-848E-5AB45EB71429}" type="pres">
      <dgm:prSet presAssocID="{82832CCC-48F3-4BE8-A761-1C95E552100F}" presName="compNode" presStyleCnt="0"/>
      <dgm:spPr/>
    </dgm:pt>
    <dgm:pt modelId="{F8E3899D-D251-4331-AF7D-4FA3FCDDF6B1}" type="pres">
      <dgm:prSet presAssocID="{82832CCC-48F3-4BE8-A761-1C95E552100F}" presName="iconBgRect" presStyleLbl="bgShp" presStyleIdx="2" presStyleCnt="8"/>
      <dgm:spPr/>
    </dgm:pt>
    <dgm:pt modelId="{4DE86203-7D7B-4F0C-858C-4292418D0F94}" type="pres">
      <dgm:prSet presAssocID="{82832CCC-48F3-4BE8-A761-1C95E552100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tering pot"/>
        </a:ext>
      </dgm:extLst>
    </dgm:pt>
    <dgm:pt modelId="{AA12959D-D6AC-4AC0-A521-D78291708885}" type="pres">
      <dgm:prSet presAssocID="{82832CCC-48F3-4BE8-A761-1C95E552100F}" presName="spaceRect" presStyleCnt="0"/>
      <dgm:spPr/>
    </dgm:pt>
    <dgm:pt modelId="{1D8243FF-3AF6-49F4-8F15-05CB5C2A507A}" type="pres">
      <dgm:prSet presAssocID="{82832CCC-48F3-4BE8-A761-1C95E552100F}" presName="textRect" presStyleLbl="revTx" presStyleIdx="2" presStyleCnt="8">
        <dgm:presLayoutVars>
          <dgm:chMax val="1"/>
          <dgm:chPref val="1"/>
        </dgm:presLayoutVars>
      </dgm:prSet>
      <dgm:spPr/>
    </dgm:pt>
    <dgm:pt modelId="{402BEFB4-CE3A-4D82-B97A-8A264AF4EF2B}" type="pres">
      <dgm:prSet presAssocID="{29D24404-B909-438A-A5DA-8D41737C13DD}" presName="sibTrans" presStyleLbl="sibTrans2D1" presStyleIdx="0" presStyleCnt="0"/>
      <dgm:spPr/>
    </dgm:pt>
    <dgm:pt modelId="{553EB52C-E5B5-45AE-A0D9-86BC5F68FA42}" type="pres">
      <dgm:prSet presAssocID="{A632C1E8-3AF0-4DB2-B14F-7E0EB1EDA688}" presName="compNode" presStyleCnt="0"/>
      <dgm:spPr/>
    </dgm:pt>
    <dgm:pt modelId="{CCD3F70F-32BA-48C1-B9C3-F16743CB17B6}" type="pres">
      <dgm:prSet presAssocID="{A632C1E8-3AF0-4DB2-B14F-7E0EB1EDA688}" presName="iconBgRect" presStyleLbl="bgShp" presStyleIdx="3" presStyleCnt="8"/>
      <dgm:spPr/>
    </dgm:pt>
    <dgm:pt modelId="{0D4971EA-8EC6-42A9-A816-D94F86E5F925}" type="pres">
      <dgm:prSet presAssocID="{A632C1E8-3AF0-4DB2-B14F-7E0EB1EDA688}"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tellite"/>
        </a:ext>
      </dgm:extLst>
    </dgm:pt>
    <dgm:pt modelId="{3CB1A323-36E3-463D-8AA7-6DD20D388766}" type="pres">
      <dgm:prSet presAssocID="{A632C1E8-3AF0-4DB2-B14F-7E0EB1EDA688}" presName="spaceRect" presStyleCnt="0"/>
      <dgm:spPr/>
    </dgm:pt>
    <dgm:pt modelId="{3374ED4D-ADAB-4DCA-91C0-F1A36FB8921E}" type="pres">
      <dgm:prSet presAssocID="{A632C1E8-3AF0-4DB2-B14F-7E0EB1EDA688}" presName="textRect" presStyleLbl="revTx" presStyleIdx="3" presStyleCnt="8">
        <dgm:presLayoutVars>
          <dgm:chMax val="1"/>
          <dgm:chPref val="1"/>
        </dgm:presLayoutVars>
      </dgm:prSet>
      <dgm:spPr/>
    </dgm:pt>
    <dgm:pt modelId="{938E8C6E-7DFB-4BC6-B288-5C6D5E6D0166}" type="pres">
      <dgm:prSet presAssocID="{EA5970FA-6B67-4C02-893B-B76109131CFE}" presName="sibTrans" presStyleLbl="sibTrans2D1" presStyleIdx="0" presStyleCnt="0"/>
      <dgm:spPr/>
    </dgm:pt>
    <dgm:pt modelId="{A5150AD8-16E6-45B6-B1C5-6BFDDC5CC6E3}" type="pres">
      <dgm:prSet presAssocID="{4DFF16FD-C489-4837-B2E7-57889D89CE11}" presName="compNode" presStyleCnt="0"/>
      <dgm:spPr/>
    </dgm:pt>
    <dgm:pt modelId="{F43BD634-4FAF-4997-8F14-2D56DB152C4B}" type="pres">
      <dgm:prSet presAssocID="{4DFF16FD-C489-4837-B2E7-57889D89CE11}" presName="iconBgRect" presStyleLbl="bgShp" presStyleIdx="4" presStyleCnt="8"/>
      <dgm:spPr/>
    </dgm:pt>
    <dgm:pt modelId="{6699B6A4-7F6F-4109-970D-A204066AC0A9}" type="pres">
      <dgm:prSet presAssocID="{4DFF16FD-C489-4837-B2E7-57889D89CE1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68EDD1C8-ACC8-43DC-801D-F6BC27CB5839}" type="pres">
      <dgm:prSet presAssocID="{4DFF16FD-C489-4837-B2E7-57889D89CE11}" presName="spaceRect" presStyleCnt="0"/>
      <dgm:spPr/>
    </dgm:pt>
    <dgm:pt modelId="{CD7C8213-BC7F-43A7-A55B-DB8ADBFB48CE}" type="pres">
      <dgm:prSet presAssocID="{4DFF16FD-C489-4837-B2E7-57889D89CE11}" presName="textRect" presStyleLbl="revTx" presStyleIdx="4" presStyleCnt="8">
        <dgm:presLayoutVars>
          <dgm:chMax val="1"/>
          <dgm:chPref val="1"/>
        </dgm:presLayoutVars>
      </dgm:prSet>
      <dgm:spPr/>
    </dgm:pt>
    <dgm:pt modelId="{D439B997-A328-4ED8-A98B-1A0B8B5831F0}" type="pres">
      <dgm:prSet presAssocID="{48AC9810-E13E-4C08-AEC2-C2D5DB450C16}" presName="sibTrans" presStyleLbl="sibTrans2D1" presStyleIdx="0" presStyleCnt="0"/>
      <dgm:spPr/>
    </dgm:pt>
    <dgm:pt modelId="{AD127482-316C-4C3B-897D-8355031E4C33}" type="pres">
      <dgm:prSet presAssocID="{CEBFA114-73E6-471D-BD9E-0C37D238AA63}" presName="compNode" presStyleCnt="0"/>
      <dgm:spPr/>
    </dgm:pt>
    <dgm:pt modelId="{413EE2BC-7EB7-4FD0-BA55-59A1860E0C7D}" type="pres">
      <dgm:prSet presAssocID="{CEBFA114-73E6-471D-BD9E-0C37D238AA63}" presName="iconBgRect" presStyleLbl="bgShp" presStyleIdx="5" presStyleCnt="8"/>
      <dgm:spPr/>
    </dgm:pt>
    <dgm:pt modelId="{459E84C3-DE5C-4630-BD65-A4673F487707}" type="pres">
      <dgm:prSet presAssocID="{CEBFA114-73E6-471D-BD9E-0C37D238AA63}"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arget Audience"/>
        </a:ext>
      </dgm:extLst>
    </dgm:pt>
    <dgm:pt modelId="{5CB39905-10B7-4839-A401-94E7542E416D}" type="pres">
      <dgm:prSet presAssocID="{CEBFA114-73E6-471D-BD9E-0C37D238AA63}" presName="spaceRect" presStyleCnt="0"/>
      <dgm:spPr/>
    </dgm:pt>
    <dgm:pt modelId="{721F746A-52E7-47F3-AF19-606CBF969ED3}" type="pres">
      <dgm:prSet presAssocID="{CEBFA114-73E6-471D-BD9E-0C37D238AA63}" presName="textRect" presStyleLbl="revTx" presStyleIdx="5" presStyleCnt="8">
        <dgm:presLayoutVars>
          <dgm:chMax val="1"/>
          <dgm:chPref val="1"/>
        </dgm:presLayoutVars>
      </dgm:prSet>
      <dgm:spPr/>
    </dgm:pt>
    <dgm:pt modelId="{AC32119C-A90F-444F-965A-91504BAB2535}" type="pres">
      <dgm:prSet presAssocID="{BA5201D0-960B-4184-A33A-12A1B0AF264F}" presName="sibTrans" presStyleLbl="sibTrans2D1" presStyleIdx="0" presStyleCnt="0"/>
      <dgm:spPr/>
    </dgm:pt>
    <dgm:pt modelId="{21952162-574D-439F-8058-62ABFFAD66F6}" type="pres">
      <dgm:prSet presAssocID="{921771B5-9130-4C36-90A0-06BDF883EE81}" presName="compNode" presStyleCnt="0"/>
      <dgm:spPr/>
    </dgm:pt>
    <dgm:pt modelId="{C3863D79-92E3-4E8D-BF0C-339E5E305720}" type="pres">
      <dgm:prSet presAssocID="{921771B5-9130-4C36-90A0-06BDF883EE81}" presName="iconBgRect" presStyleLbl="bgShp" presStyleIdx="6" presStyleCnt="8"/>
      <dgm:spPr/>
    </dgm:pt>
    <dgm:pt modelId="{085ECD9C-D693-4D7D-AC64-7F40629D275F}" type="pres">
      <dgm:prSet presAssocID="{921771B5-9130-4C36-90A0-06BDF883EE8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ar chart"/>
        </a:ext>
      </dgm:extLst>
    </dgm:pt>
    <dgm:pt modelId="{D58D95DB-8CE0-4D45-9A26-D19404A131FC}" type="pres">
      <dgm:prSet presAssocID="{921771B5-9130-4C36-90A0-06BDF883EE81}" presName="spaceRect" presStyleCnt="0"/>
      <dgm:spPr/>
    </dgm:pt>
    <dgm:pt modelId="{98147A8B-3971-48D2-9B18-9178174C3070}" type="pres">
      <dgm:prSet presAssocID="{921771B5-9130-4C36-90A0-06BDF883EE81}" presName="textRect" presStyleLbl="revTx" presStyleIdx="6" presStyleCnt="8">
        <dgm:presLayoutVars>
          <dgm:chMax val="1"/>
          <dgm:chPref val="1"/>
        </dgm:presLayoutVars>
      </dgm:prSet>
      <dgm:spPr/>
    </dgm:pt>
    <dgm:pt modelId="{2550AFC9-1E94-4219-BCBD-7273ADE79CDA}" type="pres">
      <dgm:prSet presAssocID="{9D041F79-7765-41D9-8166-3FFD6C383AA1}" presName="sibTrans" presStyleLbl="sibTrans2D1" presStyleIdx="0" presStyleCnt="0"/>
      <dgm:spPr/>
    </dgm:pt>
    <dgm:pt modelId="{6AD142A3-1418-4E39-89D6-A617AB628BBA}" type="pres">
      <dgm:prSet presAssocID="{9A0C8A61-CAA5-488F-9AC6-14D8BF7B35D4}" presName="compNode" presStyleCnt="0"/>
      <dgm:spPr/>
    </dgm:pt>
    <dgm:pt modelId="{E81521F8-1D45-4747-9E34-F0D7E76E8AA2}" type="pres">
      <dgm:prSet presAssocID="{9A0C8A61-CAA5-488F-9AC6-14D8BF7B35D4}" presName="iconBgRect" presStyleLbl="bgShp" presStyleIdx="7" presStyleCnt="8"/>
      <dgm:spPr/>
    </dgm:pt>
    <dgm:pt modelId="{425E8AB7-E38C-4A52-9604-CB5D12F1BE42}" type="pres">
      <dgm:prSet presAssocID="{9A0C8A61-CAA5-488F-9AC6-14D8BF7B35D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Upward trend"/>
        </a:ext>
      </dgm:extLst>
    </dgm:pt>
    <dgm:pt modelId="{E8F76B63-4D84-4689-A5F4-457E6CC03831}" type="pres">
      <dgm:prSet presAssocID="{9A0C8A61-CAA5-488F-9AC6-14D8BF7B35D4}" presName="spaceRect" presStyleCnt="0"/>
      <dgm:spPr/>
    </dgm:pt>
    <dgm:pt modelId="{A9A299D9-E3F9-482F-B155-502804F1C5D1}" type="pres">
      <dgm:prSet presAssocID="{9A0C8A61-CAA5-488F-9AC6-14D8BF7B35D4}" presName="textRect" presStyleLbl="revTx" presStyleIdx="7" presStyleCnt="8">
        <dgm:presLayoutVars>
          <dgm:chMax val="1"/>
          <dgm:chPref val="1"/>
        </dgm:presLayoutVars>
      </dgm:prSet>
      <dgm:spPr/>
    </dgm:pt>
  </dgm:ptLst>
  <dgm:cxnLst>
    <dgm:cxn modelId="{E89FD92E-9C06-4328-A321-DCA3B02D584B}" type="presOf" srcId="{1BABD65F-59BF-406D-9084-5AD395EB838D}" destId="{8413CAA8-17A7-4655-9B5D-5468B7ACB079}" srcOrd="0" destOrd="0" presId="urn:microsoft.com/office/officeart/2018/2/layout/IconCircleList"/>
    <dgm:cxn modelId="{F79FF634-06F4-415A-9F0C-B9F3FD8B3DCA}" type="presOf" srcId="{9A0C8A61-CAA5-488F-9AC6-14D8BF7B35D4}" destId="{A9A299D9-E3F9-482F-B155-502804F1C5D1}" srcOrd="0" destOrd="0" presId="urn:microsoft.com/office/officeart/2018/2/layout/IconCircleList"/>
    <dgm:cxn modelId="{D6E6FE36-8C31-4D36-AA98-639FF16F3D59}" type="presOf" srcId="{B50683BA-1DC5-4594-BFEE-3BC07ABF418B}" destId="{58879CCA-D412-491C-A3F7-1111A4A08B74}" srcOrd="0" destOrd="0" presId="urn:microsoft.com/office/officeart/2018/2/layout/IconCircleList"/>
    <dgm:cxn modelId="{83D72639-B457-44C4-906E-4C7E4C5DF516}" type="presOf" srcId="{82832CCC-48F3-4BE8-A761-1C95E552100F}" destId="{1D8243FF-3AF6-49F4-8F15-05CB5C2A507A}" srcOrd="0" destOrd="0" presId="urn:microsoft.com/office/officeart/2018/2/layout/IconCircleList"/>
    <dgm:cxn modelId="{3D330E3A-0F6A-4B77-8FA5-A2B1292E38D9}" type="presOf" srcId="{C8EC4DEA-A45F-4DA2-8790-C74E7A6C72D9}" destId="{99EF41CF-B2F6-4DB1-8196-30BE6FAC1CAA}" srcOrd="0" destOrd="0" presId="urn:microsoft.com/office/officeart/2018/2/layout/IconCircleList"/>
    <dgm:cxn modelId="{CD59963A-A756-4558-A6EC-EDA025D8CF26}" type="presOf" srcId="{BA5201D0-960B-4184-A33A-12A1B0AF264F}" destId="{AC32119C-A90F-444F-965A-91504BAB2535}" srcOrd="0" destOrd="0" presId="urn:microsoft.com/office/officeart/2018/2/layout/IconCircleList"/>
    <dgm:cxn modelId="{2B8C9263-FCBA-4CDF-9A4F-AE799EE05E85}" type="presOf" srcId="{921771B5-9130-4C36-90A0-06BDF883EE81}" destId="{98147A8B-3971-48D2-9B18-9178174C3070}" srcOrd="0" destOrd="0" presId="urn:microsoft.com/office/officeart/2018/2/layout/IconCircleList"/>
    <dgm:cxn modelId="{27320A64-3C75-4827-9F29-264E378E4981}" type="presOf" srcId="{4DFF16FD-C489-4837-B2E7-57889D89CE11}" destId="{CD7C8213-BC7F-43A7-A55B-DB8ADBFB48CE}" srcOrd="0" destOrd="0" presId="urn:microsoft.com/office/officeart/2018/2/layout/IconCircleList"/>
    <dgm:cxn modelId="{57186346-1501-4045-8822-4E224CA3AE3C}" type="presOf" srcId="{A632C1E8-3AF0-4DB2-B14F-7E0EB1EDA688}" destId="{3374ED4D-ADAB-4DCA-91C0-F1A36FB8921E}" srcOrd="0" destOrd="0" presId="urn:microsoft.com/office/officeart/2018/2/layout/IconCircleList"/>
    <dgm:cxn modelId="{4162616D-30B5-4856-8539-21080FFD792A}" type="presOf" srcId="{EA5970FA-6B67-4C02-893B-B76109131CFE}" destId="{938E8C6E-7DFB-4BC6-B288-5C6D5E6D0166}" srcOrd="0" destOrd="0" presId="urn:microsoft.com/office/officeart/2018/2/layout/IconCircleList"/>
    <dgm:cxn modelId="{EBBE7952-8E4E-4EF4-87E8-2B6B4FEFBE4E}" type="presOf" srcId="{F3E1D27D-A403-41DE-BACE-2F7EE6CF264E}" destId="{A581564C-248E-4079-AF84-70963F6403F9}" srcOrd="0" destOrd="0" presId="urn:microsoft.com/office/officeart/2018/2/layout/IconCircleList"/>
    <dgm:cxn modelId="{E3973A77-C53E-4EE4-A1BD-7539D221B838}" srcId="{1BABD65F-59BF-406D-9084-5AD395EB838D}" destId="{A632C1E8-3AF0-4DB2-B14F-7E0EB1EDA688}" srcOrd="3" destOrd="0" parTransId="{3FBB7160-53D5-4BF1-8D07-5D4F97B03440}" sibTransId="{EA5970FA-6B67-4C02-893B-B76109131CFE}"/>
    <dgm:cxn modelId="{798AC27D-5A51-43A8-9A16-48221C82E560}" srcId="{1BABD65F-59BF-406D-9084-5AD395EB838D}" destId="{C8EC4DEA-A45F-4DA2-8790-C74E7A6C72D9}" srcOrd="0" destOrd="0" parTransId="{AD9C2774-F1BD-41F5-B875-4604A91A0C6C}" sibTransId="{F3E1D27D-A403-41DE-BACE-2F7EE6CF264E}"/>
    <dgm:cxn modelId="{9FF84A8A-0DC0-4C2E-8452-054B6DFD8488}" type="presOf" srcId="{B9EFC909-C1BD-4F03-8538-3DD3D4BDCB55}" destId="{BA3237E8-CC2A-489F-9E7F-9D7D828EFA45}" srcOrd="0" destOrd="0" presId="urn:microsoft.com/office/officeart/2018/2/layout/IconCircleList"/>
    <dgm:cxn modelId="{66EB2B8E-B42D-4970-97A3-146EB7780B8F}" srcId="{1BABD65F-59BF-406D-9084-5AD395EB838D}" destId="{921771B5-9130-4C36-90A0-06BDF883EE81}" srcOrd="6" destOrd="0" parTransId="{828D686D-267D-4E19-B9EA-511D96B34111}" sibTransId="{9D041F79-7765-41D9-8166-3FFD6C383AA1}"/>
    <dgm:cxn modelId="{670D9B90-9796-4BD4-8ED0-5111DF71CBFE}" srcId="{1BABD65F-59BF-406D-9084-5AD395EB838D}" destId="{4DFF16FD-C489-4837-B2E7-57889D89CE11}" srcOrd="4" destOrd="0" parTransId="{0BFD8B1B-CD56-4146-9E35-EDDB320E8819}" sibTransId="{48AC9810-E13E-4C08-AEC2-C2D5DB450C16}"/>
    <dgm:cxn modelId="{BE817195-5773-4441-BEFD-F013D8DCD171}" srcId="{1BABD65F-59BF-406D-9084-5AD395EB838D}" destId="{CEBFA114-73E6-471D-BD9E-0C37D238AA63}" srcOrd="5" destOrd="0" parTransId="{6EED6F65-604D-4A05-9737-65B57AFD4A0D}" sibTransId="{BA5201D0-960B-4184-A33A-12A1B0AF264F}"/>
    <dgm:cxn modelId="{8371B59B-2987-4DBC-AFE1-1E2A7D887FB6}" srcId="{1BABD65F-59BF-406D-9084-5AD395EB838D}" destId="{B50683BA-1DC5-4594-BFEE-3BC07ABF418B}" srcOrd="1" destOrd="0" parTransId="{353A9AB0-0FCC-4207-9446-C735562DB9B6}" sibTransId="{B9EFC909-C1BD-4F03-8538-3DD3D4BDCB55}"/>
    <dgm:cxn modelId="{A0D7B8A9-153C-4A4B-B4D6-9385F0DB9CD4}" srcId="{1BABD65F-59BF-406D-9084-5AD395EB838D}" destId="{9A0C8A61-CAA5-488F-9AC6-14D8BF7B35D4}" srcOrd="7" destOrd="0" parTransId="{38406053-833B-4EA2-B2C7-79DA638E8E96}" sibTransId="{99080739-1E1F-40D1-A13E-9423978CD620}"/>
    <dgm:cxn modelId="{A45930AA-EF9C-4D6F-9C11-D6F13967D710}" type="presOf" srcId="{CEBFA114-73E6-471D-BD9E-0C37D238AA63}" destId="{721F746A-52E7-47F3-AF19-606CBF969ED3}" srcOrd="0" destOrd="0" presId="urn:microsoft.com/office/officeart/2018/2/layout/IconCircleList"/>
    <dgm:cxn modelId="{7EF7FBAD-6AF8-4949-B270-3393E37E913A}" type="presOf" srcId="{29D24404-B909-438A-A5DA-8D41737C13DD}" destId="{402BEFB4-CE3A-4D82-B97A-8A264AF4EF2B}" srcOrd="0" destOrd="0" presId="urn:microsoft.com/office/officeart/2018/2/layout/IconCircleList"/>
    <dgm:cxn modelId="{391550B2-2615-4A86-82C9-5D89A04F512B}" type="presOf" srcId="{9D041F79-7765-41D9-8166-3FFD6C383AA1}" destId="{2550AFC9-1E94-4219-BCBD-7273ADE79CDA}" srcOrd="0" destOrd="0" presId="urn:microsoft.com/office/officeart/2018/2/layout/IconCircleList"/>
    <dgm:cxn modelId="{3C39ECBC-F3E2-4893-8854-88033CEF4CB5}" srcId="{1BABD65F-59BF-406D-9084-5AD395EB838D}" destId="{82832CCC-48F3-4BE8-A761-1C95E552100F}" srcOrd="2" destOrd="0" parTransId="{184BEBF3-A0DA-4695-A4F8-4EE91E84D7E0}" sibTransId="{29D24404-B909-438A-A5DA-8D41737C13DD}"/>
    <dgm:cxn modelId="{2F0346DE-58F8-4781-BE28-DF5AF9AB86F2}" type="presOf" srcId="{48AC9810-E13E-4C08-AEC2-C2D5DB450C16}" destId="{D439B997-A328-4ED8-A98B-1A0B8B5831F0}" srcOrd="0" destOrd="0" presId="urn:microsoft.com/office/officeart/2018/2/layout/IconCircleList"/>
    <dgm:cxn modelId="{84AD73C6-E80D-4237-9459-20C446BA202F}" type="presParOf" srcId="{8413CAA8-17A7-4655-9B5D-5468B7ACB079}" destId="{5DD8D686-7B20-4881-AF80-ED01337A95FD}" srcOrd="0" destOrd="0" presId="urn:microsoft.com/office/officeart/2018/2/layout/IconCircleList"/>
    <dgm:cxn modelId="{6ADA57D9-8B94-4AA7-B427-222624F4C44A}" type="presParOf" srcId="{5DD8D686-7B20-4881-AF80-ED01337A95FD}" destId="{F86E314A-9B1F-44AC-8CA1-452027C00CF3}" srcOrd="0" destOrd="0" presId="urn:microsoft.com/office/officeart/2018/2/layout/IconCircleList"/>
    <dgm:cxn modelId="{A2F8AD11-8D78-4FF2-887D-4BF17706DF57}" type="presParOf" srcId="{F86E314A-9B1F-44AC-8CA1-452027C00CF3}" destId="{D468D4CE-DBFF-430D-BB65-281B3102B3FB}" srcOrd="0" destOrd="0" presId="urn:microsoft.com/office/officeart/2018/2/layout/IconCircleList"/>
    <dgm:cxn modelId="{C13AA3B2-820A-4EA7-A300-86FD8C297DF2}" type="presParOf" srcId="{F86E314A-9B1F-44AC-8CA1-452027C00CF3}" destId="{6E2BB2A7-C66A-461C-826C-C90B0451A968}" srcOrd="1" destOrd="0" presId="urn:microsoft.com/office/officeart/2018/2/layout/IconCircleList"/>
    <dgm:cxn modelId="{5E2302BC-204E-4B86-8899-20D28F8B6266}" type="presParOf" srcId="{F86E314A-9B1F-44AC-8CA1-452027C00CF3}" destId="{A229EF45-F456-447D-B7E7-850397B4E4DF}" srcOrd="2" destOrd="0" presId="urn:microsoft.com/office/officeart/2018/2/layout/IconCircleList"/>
    <dgm:cxn modelId="{84A90E07-5193-41E6-BAD1-89763BB9C809}" type="presParOf" srcId="{F86E314A-9B1F-44AC-8CA1-452027C00CF3}" destId="{99EF41CF-B2F6-4DB1-8196-30BE6FAC1CAA}" srcOrd="3" destOrd="0" presId="urn:microsoft.com/office/officeart/2018/2/layout/IconCircleList"/>
    <dgm:cxn modelId="{6CF4DC03-5938-4D74-A01D-825F700DB99D}" type="presParOf" srcId="{5DD8D686-7B20-4881-AF80-ED01337A95FD}" destId="{A581564C-248E-4079-AF84-70963F6403F9}" srcOrd="1" destOrd="0" presId="urn:microsoft.com/office/officeart/2018/2/layout/IconCircleList"/>
    <dgm:cxn modelId="{11A8077C-0B30-4B90-AFE6-EC3D143F87F9}" type="presParOf" srcId="{5DD8D686-7B20-4881-AF80-ED01337A95FD}" destId="{9DCA1354-FB9E-4534-A4DC-E56FBD6DDF54}" srcOrd="2" destOrd="0" presId="urn:microsoft.com/office/officeart/2018/2/layout/IconCircleList"/>
    <dgm:cxn modelId="{7032C5D5-2537-4D11-B91B-9A6742C2D507}" type="presParOf" srcId="{9DCA1354-FB9E-4534-A4DC-E56FBD6DDF54}" destId="{E8FB198D-8511-41D6-A3F4-E9935D12F5D4}" srcOrd="0" destOrd="0" presId="urn:microsoft.com/office/officeart/2018/2/layout/IconCircleList"/>
    <dgm:cxn modelId="{9AD1075D-744E-4C08-810D-E8AF096A76BA}" type="presParOf" srcId="{9DCA1354-FB9E-4534-A4DC-E56FBD6DDF54}" destId="{1CFE2DA6-8EE1-47EB-8AE0-E14DDEB7BCAA}" srcOrd="1" destOrd="0" presId="urn:microsoft.com/office/officeart/2018/2/layout/IconCircleList"/>
    <dgm:cxn modelId="{520CB163-04E9-4AF5-9BA9-AA409EEB41BB}" type="presParOf" srcId="{9DCA1354-FB9E-4534-A4DC-E56FBD6DDF54}" destId="{65CB0715-A2DF-4316-883E-E8F02F7EC5A8}" srcOrd="2" destOrd="0" presId="urn:microsoft.com/office/officeart/2018/2/layout/IconCircleList"/>
    <dgm:cxn modelId="{8FA1EE70-B37D-41B6-83FD-F919621228D2}" type="presParOf" srcId="{9DCA1354-FB9E-4534-A4DC-E56FBD6DDF54}" destId="{58879CCA-D412-491C-A3F7-1111A4A08B74}" srcOrd="3" destOrd="0" presId="urn:microsoft.com/office/officeart/2018/2/layout/IconCircleList"/>
    <dgm:cxn modelId="{13017C2A-7E5A-4F97-B3C7-5871E36ACFAB}" type="presParOf" srcId="{5DD8D686-7B20-4881-AF80-ED01337A95FD}" destId="{BA3237E8-CC2A-489F-9E7F-9D7D828EFA45}" srcOrd="3" destOrd="0" presId="urn:microsoft.com/office/officeart/2018/2/layout/IconCircleList"/>
    <dgm:cxn modelId="{86622E6E-C7B5-4D9E-9C02-6696F1AE0678}" type="presParOf" srcId="{5DD8D686-7B20-4881-AF80-ED01337A95FD}" destId="{C46C87C4-ADEF-4314-848E-5AB45EB71429}" srcOrd="4" destOrd="0" presId="urn:microsoft.com/office/officeart/2018/2/layout/IconCircleList"/>
    <dgm:cxn modelId="{F83CF22B-EAE9-4844-B1E6-345CEEB3FBAC}" type="presParOf" srcId="{C46C87C4-ADEF-4314-848E-5AB45EB71429}" destId="{F8E3899D-D251-4331-AF7D-4FA3FCDDF6B1}" srcOrd="0" destOrd="0" presId="urn:microsoft.com/office/officeart/2018/2/layout/IconCircleList"/>
    <dgm:cxn modelId="{328BBBAB-ADEC-4F34-A6CC-4745A2D22DBC}" type="presParOf" srcId="{C46C87C4-ADEF-4314-848E-5AB45EB71429}" destId="{4DE86203-7D7B-4F0C-858C-4292418D0F94}" srcOrd="1" destOrd="0" presId="urn:microsoft.com/office/officeart/2018/2/layout/IconCircleList"/>
    <dgm:cxn modelId="{70F0750D-2996-45BF-81C3-24E98B3B204B}" type="presParOf" srcId="{C46C87C4-ADEF-4314-848E-5AB45EB71429}" destId="{AA12959D-D6AC-4AC0-A521-D78291708885}" srcOrd="2" destOrd="0" presId="urn:microsoft.com/office/officeart/2018/2/layout/IconCircleList"/>
    <dgm:cxn modelId="{3B0D63BA-EE22-471E-BEF7-1358C6A53EE8}" type="presParOf" srcId="{C46C87C4-ADEF-4314-848E-5AB45EB71429}" destId="{1D8243FF-3AF6-49F4-8F15-05CB5C2A507A}" srcOrd="3" destOrd="0" presId="urn:microsoft.com/office/officeart/2018/2/layout/IconCircleList"/>
    <dgm:cxn modelId="{4DC7EDF0-C5F3-4E7A-A1F4-125E4A91FB6F}" type="presParOf" srcId="{5DD8D686-7B20-4881-AF80-ED01337A95FD}" destId="{402BEFB4-CE3A-4D82-B97A-8A264AF4EF2B}" srcOrd="5" destOrd="0" presId="urn:microsoft.com/office/officeart/2018/2/layout/IconCircleList"/>
    <dgm:cxn modelId="{CEFC2A10-909D-497B-8F94-D246B523CCE0}" type="presParOf" srcId="{5DD8D686-7B20-4881-AF80-ED01337A95FD}" destId="{553EB52C-E5B5-45AE-A0D9-86BC5F68FA42}" srcOrd="6" destOrd="0" presId="urn:microsoft.com/office/officeart/2018/2/layout/IconCircleList"/>
    <dgm:cxn modelId="{3067309F-DFE3-4431-92CE-A698A75140FF}" type="presParOf" srcId="{553EB52C-E5B5-45AE-A0D9-86BC5F68FA42}" destId="{CCD3F70F-32BA-48C1-B9C3-F16743CB17B6}" srcOrd="0" destOrd="0" presId="urn:microsoft.com/office/officeart/2018/2/layout/IconCircleList"/>
    <dgm:cxn modelId="{83D59309-FA9C-4A7C-8E78-8ECE09D1EE4D}" type="presParOf" srcId="{553EB52C-E5B5-45AE-A0D9-86BC5F68FA42}" destId="{0D4971EA-8EC6-42A9-A816-D94F86E5F925}" srcOrd="1" destOrd="0" presId="urn:microsoft.com/office/officeart/2018/2/layout/IconCircleList"/>
    <dgm:cxn modelId="{58DA3533-D5C9-4030-9C36-8E9FED56C2A2}" type="presParOf" srcId="{553EB52C-E5B5-45AE-A0D9-86BC5F68FA42}" destId="{3CB1A323-36E3-463D-8AA7-6DD20D388766}" srcOrd="2" destOrd="0" presId="urn:microsoft.com/office/officeart/2018/2/layout/IconCircleList"/>
    <dgm:cxn modelId="{D6BB1B55-8DB9-4DA0-B8DE-07B546EE81FE}" type="presParOf" srcId="{553EB52C-E5B5-45AE-A0D9-86BC5F68FA42}" destId="{3374ED4D-ADAB-4DCA-91C0-F1A36FB8921E}" srcOrd="3" destOrd="0" presId="urn:microsoft.com/office/officeart/2018/2/layout/IconCircleList"/>
    <dgm:cxn modelId="{0FB9D832-1A58-4349-A49D-BCB70C39BB53}" type="presParOf" srcId="{5DD8D686-7B20-4881-AF80-ED01337A95FD}" destId="{938E8C6E-7DFB-4BC6-B288-5C6D5E6D0166}" srcOrd="7" destOrd="0" presId="urn:microsoft.com/office/officeart/2018/2/layout/IconCircleList"/>
    <dgm:cxn modelId="{51C0A832-D418-452F-8B8E-9E0AE15F19F3}" type="presParOf" srcId="{5DD8D686-7B20-4881-AF80-ED01337A95FD}" destId="{A5150AD8-16E6-45B6-B1C5-6BFDDC5CC6E3}" srcOrd="8" destOrd="0" presId="urn:microsoft.com/office/officeart/2018/2/layout/IconCircleList"/>
    <dgm:cxn modelId="{FFA8FA60-EF9D-49F0-930B-B03E61EEEC7F}" type="presParOf" srcId="{A5150AD8-16E6-45B6-B1C5-6BFDDC5CC6E3}" destId="{F43BD634-4FAF-4997-8F14-2D56DB152C4B}" srcOrd="0" destOrd="0" presId="urn:microsoft.com/office/officeart/2018/2/layout/IconCircleList"/>
    <dgm:cxn modelId="{1C16B444-BEB9-45FE-B898-F7530D07E90A}" type="presParOf" srcId="{A5150AD8-16E6-45B6-B1C5-6BFDDC5CC6E3}" destId="{6699B6A4-7F6F-4109-970D-A204066AC0A9}" srcOrd="1" destOrd="0" presId="urn:microsoft.com/office/officeart/2018/2/layout/IconCircleList"/>
    <dgm:cxn modelId="{0BBEF584-E950-4B0B-AD8E-445AE8CEF130}" type="presParOf" srcId="{A5150AD8-16E6-45B6-B1C5-6BFDDC5CC6E3}" destId="{68EDD1C8-ACC8-43DC-801D-F6BC27CB5839}" srcOrd="2" destOrd="0" presId="urn:microsoft.com/office/officeart/2018/2/layout/IconCircleList"/>
    <dgm:cxn modelId="{7ABC3647-5FB8-4858-97D3-A46CDDA9ABFC}" type="presParOf" srcId="{A5150AD8-16E6-45B6-B1C5-6BFDDC5CC6E3}" destId="{CD7C8213-BC7F-43A7-A55B-DB8ADBFB48CE}" srcOrd="3" destOrd="0" presId="urn:microsoft.com/office/officeart/2018/2/layout/IconCircleList"/>
    <dgm:cxn modelId="{3B74CFA2-63C2-4BD0-B4E4-CF4AD97061F4}" type="presParOf" srcId="{5DD8D686-7B20-4881-AF80-ED01337A95FD}" destId="{D439B997-A328-4ED8-A98B-1A0B8B5831F0}" srcOrd="9" destOrd="0" presId="urn:microsoft.com/office/officeart/2018/2/layout/IconCircleList"/>
    <dgm:cxn modelId="{3F1B7B9B-570A-4F48-A80B-146E7639CE9E}" type="presParOf" srcId="{5DD8D686-7B20-4881-AF80-ED01337A95FD}" destId="{AD127482-316C-4C3B-897D-8355031E4C33}" srcOrd="10" destOrd="0" presId="urn:microsoft.com/office/officeart/2018/2/layout/IconCircleList"/>
    <dgm:cxn modelId="{67199942-41C3-4447-8B16-07A0223CBF63}" type="presParOf" srcId="{AD127482-316C-4C3B-897D-8355031E4C33}" destId="{413EE2BC-7EB7-4FD0-BA55-59A1860E0C7D}" srcOrd="0" destOrd="0" presId="urn:microsoft.com/office/officeart/2018/2/layout/IconCircleList"/>
    <dgm:cxn modelId="{0C1B4B5D-79F6-4B9A-8C8B-C4C86D449138}" type="presParOf" srcId="{AD127482-316C-4C3B-897D-8355031E4C33}" destId="{459E84C3-DE5C-4630-BD65-A4673F487707}" srcOrd="1" destOrd="0" presId="urn:microsoft.com/office/officeart/2018/2/layout/IconCircleList"/>
    <dgm:cxn modelId="{DA715098-AE93-4A66-ABD6-1707CFA3D8BF}" type="presParOf" srcId="{AD127482-316C-4C3B-897D-8355031E4C33}" destId="{5CB39905-10B7-4839-A401-94E7542E416D}" srcOrd="2" destOrd="0" presId="urn:microsoft.com/office/officeart/2018/2/layout/IconCircleList"/>
    <dgm:cxn modelId="{6FB003ED-92C4-4461-B04E-AF1A87F297D1}" type="presParOf" srcId="{AD127482-316C-4C3B-897D-8355031E4C33}" destId="{721F746A-52E7-47F3-AF19-606CBF969ED3}" srcOrd="3" destOrd="0" presId="urn:microsoft.com/office/officeart/2018/2/layout/IconCircleList"/>
    <dgm:cxn modelId="{CA76F017-9FC3-45D4-8796-BA645B27A568}" type="presParOf" srcId="{5DD8D686-7B20-4881-AF80-ED01337A95FD}" destId="{AC32119C-A90F-444F-965A-91504BAB2535}" srcOrd="11" destOrd="0" presId="urn:microsoft.com/office/officeart/2018/2/layout/IconCircleList"/>
    <dgm:cxn modelId="{7177A44A-790D-43D2-A4CF-716EB88A3D8D}" type="presParOf" srcId="{5DD8D686-7B20-4881-AF80-ED01337A95FD}" destId="{21952162-574D-439F-8058-62ABFFAD66F6}" srcOrd="12" destOrd="0" presId="urn:microsoft.com/office/officeart/2018/2/layout/IconCircleList"/>
    <dgm:cxn modelId="{EB1A8B4A-0759-4BA9-8D5F-D732B9362609}" type="presParOf" srcId="{21952162-574D-439F-8058-62ABFFAD66F6}" destId="{C3863D79-92E3-4E8D-BF0C-339E5E305720}" srcOrd="0" destOrd="0" presId="urn:microsoft.com/office/officeart/2018/2/layout/IconCircleList"/>
    <dgm:cxn modelId="{B747AD57-0DCB-498E-A39A-BF2763A85AFC}" type="presParOf" srcId="{21952162-574D-439F-8058-62ABFFAD66F6}" destId="{085ECD9C-D693-4D7D-AC64-7F40629D275F}" srcOrd="1" destOrd="0" presId="urn:microsoft.com/office/officeart/2018/2/layout/IconCircleList"/>
    <dgm:cxn modelId="{5AB73F1A-EE5F-4372-9D51-DDE2BC5F9A53}" type="presParOf" srcId="{21952162-574D-439F-8058-62ABFFAD66F6}" destId="{D58D95DB-8CE0-4D45-9A26-D19404A131FC}" srcOrd="2" destOrd="0" presId="urn:microsoft.com/office/officeart/2018/2/layout/IconCircleList"/>
    <dgm:cxn modelId="{BE7EC598-241E-4533-BF2C-CD67C5E12AD2}" type="presParOf" srcId="{21952162-574D-439F-8058-62ABFFAD66F6}" destId="{98147A8B-3971-48D2-9B18-9178174C3070}" srcOrd="3" destOrd="0" presId="urn:microsoft.com/office/officeart/2018/2/layout/IconCircleList"/>
    <dgm:cxn modelId="{1D990B0E-48A8-444F-A047-D09CBEB06205}" type="presParOf" srcId="{5DD8D686-7B20-4881-AF80-ED01337A95FD}" destId="{2550AFC9-1E94-4219-BCBD-7273ADE79CDA}" srcOrd="13" destOrd="0" presId="urn:microsoft.com/office/officeart/2018/2/layout/IconCircleList"/>
    <dgm:cxn modelId="{F38C163F-B459-49F6-B42C-E357D866AB43}" type="presParOf" srcId="{5DD8D686-7B20-4881-AF80-ED01337A95FD}" destId="{6AD142A3-1418-4E39-89D6-A617AB628BBA}" srcOrd="14" destOrd="0" presId="urn:microsoft.com/office/officeart/2018/2/layout/IconCircleList"/>
    <dgm:cxn modelId="{59DDE3D4-D3CD-49F7-A5DA-3D05267562C3}" type="presParOf" srcId="{6AD142A3-1418-4E39-89D6-A617AB628BBA}" destId="{E81521F8-1D45-4747-9E34-F0D7E76E8AA2}" srcOrd="0" destOrd="0" presId="urn:microsoft.com/office/officeart/2018/2/layout/IconCircleList"/>
    <dgm:cxn modelId="{CF5534CA-4F7A-48E2-9271-4504B0CACBBB}" type="presParOf" srcId="{6AD142A3-1418-4E39-89D6-A617AB628BBA}" destId="{425E8AB7-E38C-4A52-9604-CB5D12F1BE42}" srcOrd="1" destOrd="0" presId="urn:microsoft.com/office/officeart/2018/2/layout/IconCircleList"/>
    <dgm:cxn modelId="{19457E2C-14D4-4115-A103-5C79BDA53C5F}" type="presParOf" srcId="{6AD142A3-1418-4E39-89D6-A617AB628BBA}" destId="{E8F76B63-4D84-4689-A5F4-457E6CC03831}" srcOrd="2" destOrd="0" presId="urn:microsoft.com/office/officeart/2018/2/layout/IconCircleList"/>
    <dgm:cxn modelId="{4FE81B86-08CB-466B-B934-817D777B8E39}" type="presParOf" srcId="{6AD142A3-1418-4E39-89D6-A617AB628BBA}" destId="{A9A299D9-E3F9-482F-B155-502804F1C5D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2ABB73-78C8-4DFB-B932-E4CF8803231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E6EC882-5D3F-4372-BCD2-49E0DB1AC9A0}">
      <dgm:prSet/>
      <dgm:spPr/>
      <dgm:t>
        <a:bodyPr/>
        <a:lstStyle/>
        <a:p>
          <a:r>
            <a:rPr lang="en-US"/>
            <a:t>Research in soil moisture remote sensing began in the mid 1970's shortly after the surge in satellite development. </a:t>
          </a:r>
        </a:p>
      </dgm:t>
    </dgm:pt>
    <dgm:pt modelId="{5758E8D2-AAA5-4B9F-A5BC-98633A7D098C}" type="parTrans" cxnId="{94A17F35-8047-4D2E-9911-D719C56B1C97}">
      <dgm:prSet/>
      <dgm:spPr/>
      <dgm:t>
        <a:bodyPr/>
        <a:lstStyle/>
        <a:p>
          <a:endParaRPr lang="en-US"/>
        </a:p>
      </dgm:t>
    </dgm:pt>
    <dgm:pt modelId="{C9A4375F-BDBB-4BE5-9108-9A55A0EA5305}" type="sibTrans" cxnId="{94A17F35-8047-4D2E-9911-D719C56B1C97}">
      <dgm:prSet/>
      <dgm:spPr/>
      <dgm:t>
        <a:bodyPr/>
        <a:lstStyle/>
        <a:p>
          <a:endParaRPr lang="en-US"/>
        </a:p>
      </dgm:t>
    </dgm:pt>
    <dgm:pt modelId="{09CC42FB-2600-4DBC-8041-89D83109A611}">
      <dgm:prSet/>
      <dgm:spPr/>
      <dgm:t>
        <a:bodyPr/>
        <a:lstStyle/>
        <a:p>
          <a:r>
            <a:rPr lang="en-US"/>
            <a:t>Quantitative measurements of soil moisture in the surface layer of soil have been most successful using passive remote sensing in the microwave region. </a:t>
          </a:r>
        </a:p>
      </dgm:t>
    </dgm:pt>
    <dgm:pt modelId="{E4AA4BE5-9A54-4657-B59D-8B9C880A436C}" type="parTrans" cxnId="{373311BD-BD11-4C7E-8B14-E35BDB35CDDE}">
      <dgm:prSet/>
      <dgm:spPr/>
      <dgm:t>
        <a:bodyPr/>
        <a:lstStyle/>
        <a:p>
          <a:endParaRPr lang="en-US"/>
        </a:p>
      </dgm:t>
    </dgm:pt>
    <dgm:pt modelId="{7A34B983-1617-4BE5-B427-5A2CCD4347B9}" type="sibTrans" cxnId="{373311BD-BD11-4C7E-8B14-E35BDB35CDDE}">
      <dgm:prSet/>
      <dgm:spPr/>
      <dgm:t>
        <a:bodyPr/>
        <a:lstStyle/>
        <a:p>
          <a:endParaRPr lang="en-US"/>
        </a:p>
      </dgm:t>
    </dgm:pt>
    <dgm:pt modelId="{B8181389-C97A-4852-9294-FEB48C39FBA1}">
      <dgm:prSet/>
      <dgm:spPr/>
      <dgm:t>
        <a:bodyPr/>
        <a:lstStyle/>
        <a:p>
          <a:r>
            <a:rPr lang="en-US"/>
            <a:t>The potential exists today to retrieve soil moisture estimates from space-based instruments at frequencies of about 6 GHz (C band).</a:t>
          </a:r>
        </a:p>
      </dgm:t>
    </dgm:pt>
    <dgm:pt modelId="{73F4E784-43CB-4672-B7AC-0B7F010ACF78}" type="parTrans" cxnId="{2EE9DE97-F563-4AD0-AA51-7AA8E309F0BE}">
      <dgm:prSet/>
      <dgm:spPr/>
      <dgm:t>
        <a:bodyPr/>
        <a:lstStyle/>
        <a:p>
          <a:endParaRPr lang="en-US"/>
        </a:p>
      </dgm:t>
    </dgm:pt>
    <dgm:pt modelId="{FDB5E378-F79A-4450-8177-29394A91E9F1}" type="sibTrans" cxnId="{2EE9DE97-F563-4AD0-AA51-7AA8E309F0BE}">
      <dgm:prSet/>
      <dgm:spPr/>
      <dgm:t>
        <a:bodyPr/>
        <a:lstStyle/>
        <a:p>
          <a:endParaRPr lang="en-US"/>
        </a:p>
      </dgm:t>
    </dgm:pt>
    <dgm:pt modelId="{EFD0B9E3-74C4-4E72-B496-1274EA7FAB99}">
      <dgm:prSet/>
      <dgm:spPr/>
      <dgm:t>
        <a:bodyPr/>
        <a:lstStyle/>
        <a:p>
          <a:r>
            <a:rPr lang="en-US"/>
            <a:t>However, observations at frequencies between 1 and 3 GHz (L band) are best suited for detection of soil moisture because energy is emitted from a deeper soil layer and less energy is absorbed or reflected by vegetation.</a:t>
          </a:r>
        </a:p>
      </dgm:t>
    </dgm:pt>
    <dgm:pt modelId="{64991395-7D47-433A-81C9-8DD64B3669A5}" type="parTrans" cxnId="{DF68A801-1A59-4129-BD52-092DC07EE176}">
      <dgm:prSet/>
      <dgm:spPr/>
      <dgm:t>
        <a:bodyPr/>
        <a:lstStyle/>
        <a:p>
          <a:endParaRPr lang="en-US"/>
        </a:p>
      </dgm:t>
    </dgm:pt>
    <dgm:pt modelId="{56D8C9D3-0CE9-47CA-A154-22C206E326A3}" type="sibTrans" cxnId="{DF68A801-1A59-4129-BD52-092DC07EE176}">
      <dgm:prSet/>
      <dgm:spPr/>
      <dgm:t>
        <a:bodyPr/>
        <a:lstStyle/>
        <a:p>
          <a:endParaRPr lang="en-US"/>
        </a:p>
      </dgm:t>
    </dgm:pt>
    <dgm:pt modelId="{294C9AB0-466B-4473-8B42-072D2BCAF204}" type="pres">
      <dgm:prSet presAssocID="{412ABB73-78C8-4DFB-B932-E4CF88032314}" presName="linear" presStyleCnt="0">
        <dgm:presLayoutVars>
          <dgm:animLvl val="lvl"/>
          <dgm:resizeHandles val="exact"/>
        </dgm:presLayoutVars>
      </dgm:prSet>
      <dgm:spPr/>
    </dgm:pt>
    <dgm:pt modelId="{14707976-6CD1-49F1-88FF-FBCECC4605A0}" type="pres">
      <dgm:prSet presAssocID="{BE6EC882-5D3F-4372-BCD2-49E0DB1AC9A0}" presName="parentText" presStyleLbl="node1" presStyleIdx="0" presStyleCnt="4">
        <dgm:presLayoutVars>
          <dgm:chMax val="0"/>
          <dgm:bulletEnabled val="1"/>
        </dgm:presLayoutVars>
      </dgm:prSet>
      <dgm:spPr/>
    </dgm:pt>
    <dgm:pt modelId="{A7E6F7D7-42C6-4370-BD4C-0563DC8C9BAD}" type="pres">
      <dgm:prSet presAssocID="{C9A4375F-BDBB-4BE5-9108-9A55A0EA5305}" presName="spacer" presStyleCnt="0"/>
      <dgm:spPr/>
    </dgm:pt>
    <dgm:pt modelId="{C3FDDD89-9755-45EE-9796-B595F867C59F}" type="pres">
      <dgm:prSet presAssocID="{09CC42FB-2600-4DBC-8041-89D83109A611}" presName="parentText" presStyleLbl="node1" presStyleIdx="1" presStyleCnt="4">
        <dgm:presLayoutVars>
          <dgm:chMax val="0"/>
          <dgm:bulletEnabled val="1"/>
        </dgm:presLayoutVars>
      </dgm:prSet>
      <dgm:spPr/>
    </dgm:pt>
    <dgm:pt modelId="{DC160BB6-A4A3-470A-84D0-2FB64B972BC8}" type="pres">
      <dgm:prSet presAssocID="{7A34B983-1617-4BE5-B427-5A2CCD4347B9}" presName="spacer" presStyleCnt="0"/>
      <dgm:spPr/>
    </dgm:pt>
    <dgm:pt modelId="{D9FF11AA-F33B-4121-B5B9-97DF636BDC54}" type="pres">
      <dgm:prSet presAssocID="{B8181389-C97A-4852-9294-FEB48C39FBA1}" presName="parentText" presStyleLbl="node1" presStyleIdx="2" presStyleCnt="4">
        <dgm:presLayoutVars>
          <dgm:chMax val="0"/>
          <dgm:bulletEnabled val="1"/>
        </dgm:presLayoutVars>
      </dgm:prSet>
      <dgm:spPr/>
    </dgm:pt>
    <dgm:pt modelId="{B44559CC-FBF7-4DB3-BCFD-50A11963EB79}" type="pres">
      <dgm:prSet presAssocID="{FDB5E378-F79A-4450-8177-29394A91E9F1}" presName="spacer" presStyleCnt="0"/>
      <dgm:spPr/>
    </dgm:pt>
    <dgm:pt modelId="{E91E2A2B-D43B-4395-88B4-CDD1920A0FBC}" type="pres">
      <dgm:prSet presAssocID="{EFD0B9E3-74C4-4E72-B496-1274EA7FAB99}" presName="parentText" presStyleLbl="node1" presStyleIdx="3" presStyleCnt="4">
        <dgm:presLayoutVars>
          <dgm:chMax val="0"/>
          <dgm:bulletEnabled val="1"/>
        </dgm:presLayoutVars>
      </dgm:prSet>
      <dgm:spPr/>
    </dgm:pt>
  </dgm:ptLst>
  <dgm:cxnLst>
    <dgm:cxn modelId="{DF68A801-1A59-4129-BD52-092DC07EE176}" srcId="{412ABB73-78C8-4DFB-B932-E4CF88032314}" destId="{EFD0B9E3-74C4-4E72-B496-1274EA7FAB99}" srcOrd="3" destOrd="0" parTransId="{64991395-7D47-433A-81C9-8DD64B3669A5}" sibTransId="{56D8C9D3-0CE9-47CA-A154-22C206E326A3}"/>
    <dgm:cxn modelId="{1EE3620B-DA83-411C-9ED6-DFA6A66AAE00}" type="presOf" srcId="{412ABB73-78C8-4DFB-B932-E4CF88032314}" destId="{294C9AB0-466B-4473-8B42-072D2BCAF204}" srcOrd="0" destOrd="0" presId="urn:microsoft.com/office/officeart/2005/8/layout/vList2"/>
    <dgm:cxn modelId="{CEF31822-B739-4726-A201-B995D431D42D}" type="presOf" srcId="{B8181389-C97A-4852-9294-FEB48C39FBA1}" destId="{D9FF11AA-F33B-4121-B5B9-97DF636BDC54}" srcOrd="0" destOrd="0" presId="urn:microsoft.com/office/officeart/2005/8/layout/vList2"/>
    <dgm:cxn modelId="{94A17F35-8047-4D2E-9911-D719C56B1C97}" srcId="{412ABB73-78C8-4DFB-B932-E4CF88032314}" destId="{BE6EC882-5D3F-4372-BCD2-49E0DB1AC9A0}" srcOrd="0" destOrd="0" parTransId="{5758E8D2-AAA5-4B9F-A5BC-98633A7D098C}" sibTransId="{C9A4375F-BDBB-4BE5-9108-9A55A0EA5305}"/>
    <dgm:cxn modelId="{22EC3E5B-096C-45C1-89BE-E0568522E148}" type="presOf" srcId="{BE6EC882-5D3F-4372-BCD2-49E0DB1AC9A0}" destId="{14707976-6CD1-49F1-88FF-FBCECC4605A0}" srcOrd="0" destOrd="0" presId="urn:microsoft.com/office/officeart/2005/8/layout/vList2"/>
    <dgm:cxn modelId="{300CEB66-1BE1-415B-8A73-E265E467F994}" type="presOf" srcId="{09CC42FB-2600-4DBC-8041-89D83109A611}" destId="{C3FDDD89-9755-45EE-9796-B595F867C59F}" srcOrd="0" destOrd="0" presId="urn:microsoft.com/office/officeart/2005/8/layout/vList2"/>
    <dgm:cxn modelId="{2EE9DE97-F563-4AD0-AA51-7AA8E309F0BE}" srcId="{412ABB73-78C8-4DFB-B932-E4CF88032314}" destId="{B8181389-C97A-4852-9294-FEB48C39FBA1}" srcOrd="2" destOrd="0" parTransId="{73F4E784-43CB-4672-B7AC-0B7F010ACF78}" sibTransId="{FDB5E378-F79A-4450-8177-29394A91E9F1}"/>
    <dgm:cxn modelId="{068256B6-9656-4635-823A-AB85343E0078}" type="presOf" srcId="{EFD0B9E3-74C4-4E72-B496-1274EA7FAB99}" destId="{E91E2A2B-D43B-4395-88B4-CDD1920A0FBC}" srcOrd="0" destOrd="0" presId="urn:microsoft.com/office/officeart/2005/8/layout/vList2"/>
    <dgm:cxn modelId="{373311BD-BD11-4C7E-8B14-E35BDB35CDDE}" srcId="{412ABB73-78C8-4DFB-B932-E4CF88032314}" destId="{09CC42FB-2600-4DBC-8041-89D83109A611}" srcOrd="1" destOrd="0" parTransId="{E4AA4BE5-9A54-4657-B59D-8B9C880A436C}" sibTransId="{7A34B983-1617-4BE5-B427-5A2CCD4347B9}"/>
    <dgm:cxn modelId="{35FACEB6-D2E2-4EF2-843C-924F93573409}" type="presParOf" srcId="{294C9AB0-466B-4473-8B42-072D2BCAF204}" destId="{14707976-6CD1-49F1-88FF-FBCECC4605A0}" srcOrd="0" destOrd="0" presId="urn:microsoft.com/office/officeart/2005/8/layout/vList2"/>
    <dgm:cxn modelId="{53C60236-844C-41BF-85C5-E1DAF20E4CB8}" type="presParOf" srcId="{294C9AB0-466B-4473-8B42-072D2BCAF204}" destId="{A7E6F7D7-42C6-4370-BD4C-0563DC8C9BAD}" srcOrd="1" destOrd="0" presId="urn:microsoft.com/office/officeart/2005/8/layout/vList2"/>
    <dgm:cxn modelId="{88BC6574-7095-4634-997F-6448D30D1AF9}" type="presParOf" srcId="{294C9AB0-466B-4473-8B42-072D2BCAF204}" destId="{C3FDDD89-9755-45EE-9796-B595F867C59F}" srcOrd="2" destOrd="0" presId="urn:microsoft.com/office/officeart/2005/8/layout/vList2"/>
    <dgm:cxn modelId="{2F05DABD-0FF1-4482-93AF-F3F2579ACAC9}" type="presParOf" srcId="{294C9AB0-466B-4473-8B42-072D2BCAF204}" destId="{DC160BB6-A4A3-470A-84D0-2FB64B972BC8}" srcOrd="3" destOrd="0" presId="urn:microsoft.com/office/officeart/2005/8/layout/vList2"/>
    <dgm:cxn modelId="{846F6FE6-2132-4185-B4DB-A7A5521C59C0}" type="presParOf" srcId="{294C9AB0-466B-4473-8B42-072D2BCAF204}" destId="{D9FF11AA-F33B-4121-B5B9-97DF636BDC54}" srcOrd="4" destOrd="0" presId="urn:microsoft.com/office/officeart/2005/8/layout/vList2"/>
    <dgm:cxn modelId="{CA660B29-9447-4022-B9C4-79C7096542D8}" type="presParOf" srcId="{294C9AB0-466B-4473-8B42-072D2BCAF204}" destId="{B44559CC-FBF7-4DB3-BCFD-50A11963EB79}" srcOrd="5" destOrd="0" presId="urn:microsoft.com/office/officeart/2005/8/layout/vList2"/>
    <dgm:cxn modelId="{8D2BA6EA-5DF8-455B-A161-5B6C5643BBC1}" type="presParOf" srcId="{294C9AB0-466B-4473-8B42-072D2BCAF204}" destId="{E91E2A2B-D43B-4395-88B4-CDD1920A0FB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C31B84-9147-4F53-944D-7267DE9A81F9}"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92218099-07AA-4D82-9CCF-1DEA5D77641C}">
      <dgm:prSet/>
      <dgm:spPr/>
      <dgm:t>
        <a:bodyPr/>
        <a:lstStyle/>
        <a:p>
          <a:r>
            <a:rPr lang="en-US"/>
            <a:t>All the datasets that are freely available for determining soil moisture  are microwave datasets.</a:t>
          </a:r>
        </a:p>
      </dgm:t>
    </dgm:pt>
    <dgm:pt modelId="{B3E7ED45-4192-46F2-94DC-99455998F62A}" type="parTrans" cxnId="{FDD1B5DD-93AE-4128-B875-18C2EB084602}">
      <dgm:prSet/>
      <dgm:spPr/>
      <dgm:t>
        <a:bodyPr/>
        <a:lstStyle/>
        <a:p>
          <a:endParaRPr lang="en-US"/>
        </a:p>
      </dgm:t>
    </dgm:pt>
    <dgm:pt modelId="{A82EC524-F9FA-49A5-AFD3-82000D955362}" type="sibTrans" cxnId="{FDD1B5DD-93AE-4128-B875-18C2EB084602}">
      <dgm:prSet/>
      <dgm:spPr/>
      <dgm:t>
        <a:bodyPr/>
        <a:lstStyle/>
        <a:p>
          <a:endParaRPr lang="en-US"/>
        </a:p>
      </dgm:t>
    </dgm:pt>
    <dgm:pt modelId="{EDB3D75F-7AC8-4CBB-86B8-157A2E14AB4E}">
      <dgm:prSet/>
      <dgm:spPr/>
      <dgm:t>
        <a:bodyPr/>
        <a:lstStyle/>
        <a:p>
          <a:r>
            <a:rPr lang="en-US"/>
            <a:t>The limitation of microwave remote sensing is that they have poor spatial &amp; temporal resolution.</a:t>
          </a:r>
        </a:p>
      </dgm:t>
    </dgm:pt>
    <dgm:pt modelId="{B50B8D12-9F12-4481-94E1-6B318C7A03F5}" type="parTrans" cxnId="{139E0683-065F-4901-85D2-B01E5A02E94B}">
      <dgm:prSet/>
      <dgm:spPr/>
      <dgm:t>
        <a:bodyPr/>
        <a:lstStyle/>
        <a:p>
          <a:endParaRPr lang="en-US"/>
        </a:p>
      </dgm:t>
    </dgm:pt>
    <dgm:pt modelId="{91B6428D-1C3F-4C81-B45C-2706363D9DA9}" type="sibTrans" cxnId="{139E0683-065F-4901-85D2-B01E5A02E94B}">
      <dgm:prSet/>
      <dgm:spPr/>
      <dgm:t>
        <a:bodyPr/>
        <a:lstStyle/>
        <a:p>
          <a:endParaRPr lang="en-US"/>
        </a:p>
      </dgm:t>
    </dgm:pt>
    <dgm:pt modelId="{F9B3A45E-31C1-45C5-90D2-FC0061D054AD}">
      <dgm:prSet/>
      <dgm:spPr/>
      <dgm:t>
        <a:bodyPr/>
        <a:lstStyle/>
        <a:p>
          <a:r>
            <a:rPr lang="en-US"/>
            <a:t>Soil Moisture Active Passive (Smap) spatial resolution 3 km </a:t>
          </a:r>
        </a:p>
      </dgm:t>
    </dgm:pt>
    <dgm:pt modelId="{65FD8460-9277-4922-B475-9B7DDF15C433}" type="parTrans" cxnId="{6E6BE210-45E4-48DD-9059-698A1C30438A}">
      <dgm:prSet/>
      <dgm:spPr/>
      <dgm:t>
        <a:bodyPr/>
        <a:lstStyle/>
        <a:p>
          <a:endParaRPr lang="en-US"/>
        </a:p>
      </dgm:t>
    </dgm:pt>
    <dgm:pt modelId="{F5A906A1-6958-4E3C-903D-2C8F8F1BD72A}" type="sibTrans" cxnId="{6E6BE210-45E4-48DD-9059-698A1C30438A}">
      <dgm:prSet/>
      <dgm:spPr/>
      <dgm:t>
        <a:bodyPr/>
        <a:lstStyle/>
        <a:p>
          <a:endParaRPr lang="en-US"/>
        </a:p>
      </dgm:t>
    </dgm:pt>
    <dgm:pt modelId="{2B3DDC83-DFD7-483B-95E4-A97753A5D50E}">
      <dgm:prSet/>
      <dgm:spPr/>
      <dgm:t>
        <a:bodyPr/>
        <a:lstStyle/>
        <a:p>
          <a:r>
            <a:rPr lang="en-US"/>
            <a:t>Advanced very-high-resolution radiometer (Avhrr) spatial resolution 1 km</a:t>
          </a:r>
        </a:p>
      </dgm:t>
    </dgm:pt>
    <dgm:pt modelId="{79B57EC3-D0F5-4EF2-A0CC-09138FD9007C}" type="parTrans" cxnId="{68C97D90-AB17-4D3C-96D6-22ABE7EA768F}">
      <dgm:prSet/>
      <dgm:spPr/>
      <dgm:t>
        <a:bodyPr/>
        <a:lstStyle/>
        <a:p>
          <a:endParaRPr lang="en-US"/>
        </a:p>
      </dgm:t>
    </dgm:pt>
    <dgm:pt modelId="{922E9A75-1B46-4BC8-A623-CF15E8E4117A}" type="sibTrans" cxnId="{68C97D90-AB17-4D3C-96D6-22ABE7EA768F}">
      <dgm:prSet/>
      <dgm:spPr/>
      <dgm:t>
        <a:bodyPr/>
        <a:lstStyle/>
        <a:p>
          <a:endParaRPr lang="en-US"/>
        </a:p>
      </dgm:t>
    </dgm:pt>
    <dgm:pt modelId="{B63EC54A-8C46-4290-B9D0-35441137F20A}" type="pres">
      <dgm:prSet presAssocID="{19C31B84-9147-4F53-944D-7267DE9A81F9}" presName="linear" presStyleCnt="0">
        <dgm:presLayoutVars>
          <dgm:animLvl val="lvl"/>
          <dgm:resizeHandles val="exact"/>
        </dgm:presLayoutVars>
      </dgm:prSet>
      <dgm:spPr/>
    </dgm:pt>
    <dgm:pt modelId="{E4CE2B1A-C9BF-42AF-BAB6-9AF980E6BD5D}" type="pres">
      <dgm:prSet presAssocID="{92218099-07AA-4D82-9CCF-1DEA5D77641C}" presName="parentText" presStyleLbl="node1" presStyleIdx="0" presStyleCnt="4">
        <dgm:presLayoutVars>
          <dgm:chMax val="0"/>
          <dgm:bulletEnabled val="1"/>
        </dgm:presLayoutVars>
      </dgm:prSet>
      <dgm:spPr/>
    </dgm:pt>
    <dgm:pt modelId="{030E8676-575C-42C3-BE0A-7B09DB19CA34}" type="pres">
      <dgm:prSet presAssocID="{A82EC524-F9FA-49A5-AFD3-82000D955362}" presName="spacer" presStyleCnt="0"/>
      <dgm:spPr/>
    </dgm:pt>
    <dgm:pt modelId="{6F2F3C8D-A590-408F-B74B-E4045ECCA4C7}" type="pres">
      <dgm:prSet presAssocID="{EDB3D75F-7AC8-4CBB-86B8-157A2E14AB4E}" presName="parentText" presStyleLbl="node1" presStyleIdx="1" presStyleCnt="4">
        <dgm:presLayoutVars>
          <dgm:chMax val="0"/>
          <dgm:bulletEnabled val="1"/>
        </dgm:presLayoutVars>
      </dgm:prSet>
      <dgm:spPr/>
    </dgm:pt>
    <dgm:pt modelId="{085E43D5-2B0C-4F2F-A28D-CEFFAEBC0E8A}" type="pres">
      <dgm:prSet presAssocID="{91B6428D-1C3F-4C81-B45C-2706363D9DA9}" presName="spacer" presStyleCnt="0"/>
      <dgm:spPr/>
    </dgm:pt>
    <dgm:pt modelId="{3D9BAE34-B7C3-4C25-BA7E-D5CF59C7BBCD}" type="pres">
      <dgm:prSet presAssocID="{F9B3A45E-31C1-45C5-90D2-FC0061D054AD}" presName="parentText" presStyleLbl="node1" presStyleIdx="2" presStyleCnt="4">
        <dgm:presLayoutVars>
          <dgm:chMax val="0"/>
          <dgm:bulletEnabled val="1"/>
        </dgm:presLayoutVars>
      </dgm:prSet>
      <dgm:spPr/>
    </dgm:pt>
    <dgm:pt modelId="{BF454A5C-88C5-4DC1-9AC4-88E2E0F215A4}" type="pres">
      <dgm:prSet presAssocID="{F5A906A1-6958-4E3C-903D-2C8F8F1BD72A}" presName="spacer" presStyleCnt="0"/>
      <dgm:spPr/>
    </dgm:pt>
    <dgm:pt modelId="{A838E197-B5FF-47C8-B039-E6BDD45DB90B}" type="pres">
      <dgm:prSet presAssocID="{2B3DDC83-DFD7-483B-95E4-A97753A5D50E}" presName="parentText" presStyleLbl="node1" presStyleIdx="3" presStyleCnt="4">
        <dgm:presLayoutVars>
          <dgm:chMax val="0"/>
          <dgm:bulletEnabled val="1"/>
        </dgm:presLayoutVars>
      </dgm:prSet>
      <dgm:spPr/>
    </dgm:pt>
  </dgm:ptLst>
  <dgm:cxnLst>
    <dgm:cxn modelId="{3AF3220E-FC00-471E-9DB8-8165CB9F2287}" type="presOf" srcId="{F9B3A45E-31C1-45C5-90D2-FC0061D054AD}" destId="{3D9BAE34-B7C3-4C25-BA7E-D5CF59C7BBCD}" srcOrd="0" destOrd="0" presId="urn:microsoft.com/office/officeart/2005/8/layout/vList2"/>
    <dgm:cxn modelId="{6E6BE210-45E4-48DD-9059-698A1C30438A}" srcId="{19C31B84-9147-4F53-944D-7267DE9A81F9}" destId="{F9B3A45E-31C1-45C5-90D2-FC0061D054AD}" srcOrd="2" destOrd="0" parTransId="{65FD8460-9277-4922-B475-9B7DDF15C433}" sibTransId="{F5A906A1-6958-4E3C-903D-2C8F8F1BD72A}"/>
    <dgm:cxn modelId="{834B3A2D-AB13-4498-820B-E87D6DA9052B}" type="presOf" srcId="{19C31B84-9147-4F53-944D-7267DE9A81F9}" destId="{B63EC54A-8C46-4290-B9D0-35441137F20A}" srcOrd="0" destOrd="0" presId="urn:microsoft.com/office/officeart/2005/8/layout/vList2"/>
    <dgm:cxn modelId="{DDC6AD3B-50DF-4C0F-A7BD-014377277729}" type="presOf" srcId="{92218099-07AA-4D82-9CCF-1DEA5D77641C}" destId="{E4CE2B1A-C9BF-42AF-BAB6-9AF980E6BD5D}" srcOrd="0" destOrd="0" presId="urn:microsoft.com/office/officeart/2005/8/layout/vList2"/>
    <dgm:cxn modelId="{139E0683-065F-4901-85D2-B01E5A02E94B}" srcId="{19C31B84-9147-4F53-944D-7267DE9A81F9}" destId="{EDB3D75F-7AC8-4CBB-86B8-157A2E14AB4E}" srcOrd="1" destOrd="0" parTransId="{B50B8D12-9F12-4481-94E1-6B318C7A03F5}" sibTransId="{91B6428D-1C3F-4C81-B45C-2706363D9DA9}"/>
    <dgm:cxn modelId="{68C97D90-AB17-4D3C-96D6-22ABE7EA768F}" srcId="{19C31B84-9147-4F53-944D-7267DE9A81F9}" destId="{2B3DDC83-DFD7-483B-95E4-A97753A5D50E}" srcOrd="3" destOrd="0" parTransId="{79B57EC3-D0F5-4EF2-A0CC-09138FD9007C}" sibTransId="{922E9A75-1B46-4BC8-A623-CF15E8E4117A}"/>
    <dgm:cxn modelId="{3A26B4B9-252A-4ED0-8271-E2025913CC91}" type="presOf" srcId="{2B3DDC83-DFD7-483B-95E4-A97753A5D50E}" destId="{A838E197-B5FF-47C8-B039-E6BDD45DB90B}" srcOrd="0" destOrd="0" presId="urn:microsoft.com/office/officeart/2005/8/layout/vList2"/>
    <dgm:cxn modelId="{E9A63DD6-3AEB-4D74-BE38-2EE261AC8617}" type="presOf" srcId="{EDB3D75F-7AC8-4CBB-86B8-157A2E14AB4E}" destId="{6F2F3C8D-A590-408F-B74B-E4045ECCA4C7}" srcOrd="0" destOrd="0" presId="urn:microsoft.com/office/officeart/2005/8/layout/vList2"/>
    <dgm:cxn modelId="{FDD1B5DD-93AE-4128-B875-18C2EB084602}" srcId="{19C31B84-9147-4F53-944D-7267DE9A81F9}" destId="{92218099-07AA-4D82-9CCF-1DEA5D77641C}" srcOrd="0" destOrd="0" parTransId="{B3E7ED45-4192-46F2-94DC-99455998F62A}" sibTransId="{A82EC524-F9FA-49A5-AFD3-82000D955362}"/>
    <dgm:cxn modelId="{5E85A8B5-4B12-4EC8-859F-6BB010246C98}" type="presParOf" srcId="{B63EC54A-8C46-4290-B9D0-35441137F20A}" destId="{E4CE2B1A-C9BF-42AF-BAB6-9AF980E6BD5D}" srcOrd="0" destOrd="0" presId="urn:microsoft.com/office/officeart/2005/8/layout/vList2"/>
    <dgm:cxn modelId="{7D3074D8-8370-4BB2-9748-4F9CC85F88BA}" type="presParOf" srcId="{B63EC54A-8C46-4290-B9D0-35441137F20A}" destId="{030E8676-575C-42C3-BE0A-7B09DB19CA34}" srcOrd="1" destOrd="0" presId="urn:microsoft.com/office/officeart/2005/8/layout/vList2"/>
    <dgm:cxn modelId="{80FC72BA-A395-4B20-ABE3-810E5F341D7F}" type="presParOf" srcId="{B63EC54A-8C46-4290-B9D0-35441137F20A}" destId="{6F2F3C8D-A590-408F-B74B-E4045ECCA4C7}" srcOrd="2" destOrd="0" presId="urn:microsoft.com/office/officeart/2005/8/layout/vList2"/>
    <dgm:cxn modelId="{3C585350-BC2E-4C88-A3DD-9E2B99A8CB1C}" type="presParOf" srcId="{B63EC54A-8C46-4290-B9D0-35441137F20A}" destId="{085E43D5-2B0C-4F2F-A28D-CEFFAEBC0E8A}" srcOrd="3" destOrd="0" presId="urn:microsoft.com/office/officeart/2005/8/layout/vList2"/>
    <dgm:cxn modelId="{9D8B7630-E2F4-476B-BE16-4E0917DE5381}" type="presParOf" srcId="{B63EC54A-8C46-4290-B9D0-35441137F20A}" destId="{3D9BAE34-B7C3-4C25-BA7E-D5CF59C7BBCD}" srcOrd="4" destOrd="0" presId="urn:microsoft.com/office/officeart/2005/8/layout/vList2"/>
    <dgm:cxn modelId="{1FA422C9-A494-455B-9FA4-806DDFDCE075}" type="presParOf" srcId="{B63EC54A-8C46-4290-B9D0-35441137F20A}" destId="{BF454A5C-88C5-4DC1-9AC4-88E2E0F215A4}" srcOrd="5" destOrd="0" presId="urn:microsoft.com/office/officeart/2005/8/layout/vList2"/>
    <dgm:cxn modelId="{5027EFF1-76B2-4DEC-933D-BA9C971650A4}" type="presParOf" srcId="{B63EC54A-8C46-4290-B9D0-35441137F20A}" destId="{A838E197-B5FF-47C8-B039-E6BDD45DB90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8D4CE-DBFF-430D-BB65-281B3102B3FB}">
      <dsp:nvSpPr>
        <dsp:cNvPr id="0" name=""/>
        <dsp:cNvSpPr/>
      </dsp:nvSpPr>
      <dsp:spPr>
        <a:xfrm>
          <a:off x="82613"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BB2A7-C66A-461C-826C-C90B0451A968}">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F41CF-B2F6-4DB1-8196-30BE6FAC1CAA}">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 to Soil Moisture</a:t>
          </a:r>
        </a:p>
      </dsp:txBody>
      <dsp:txXfrm>
        <a:off x="1172126" y="90072"/>
        <a:ext cx="2114937" cy="897246"/>
      </dsp:txXfrm>
    </dsp:sp>
    <dsp:sp modelId="{E8FB198D-8511-41D6-A3F4-E9935D12F5D4}">
      <dsp:nvSpPr>
        <dsp:cNvPr id="0" name=""/>
        <dsp:cNvSpPr/>
      </dsp:nvSpPr>
      <dsp:spPr>
        <a:xfrm>
          <a:off x="3655575"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FE2DA6-8EE1-47EB-8AE0-E14DDEB7BCAA}">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879CCA-D412-491C-A3F7-1111A4A08B74}">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Study Area</a:t>
          </a:r>
        </a:p>
      </dsp:txBody>
      <dsp:txXfrm>
        <a:off x="4745088" y="90072"/>
        <a:ext cx="2114937" cy="897246"/>
      </dsp:txXfrm>
    </dsp:sp>
    <dsp:sp modelId="{F8E3899D-D251-4331-AF7D-4FA3FCDDF6B1}">
      <dsp:nvSpPr>
        <dsp:cNvPr id="0" name=""/>
        <dsp:cNvSpPr/>
      </dsp:nvSpPr>
      <dsp:spPr>
        <a:xfrm>
          <a:off x="7228536"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86203-7D7B-4F0C-858C-4292418D0F94}">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8243FF-3AF6-49F4-8F15-05CB5C2A507A}">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Importance of Soil Moisture</a:t>
          </a:r>
        </a:p>
      </dsp:txBody>
      <dsp:txXfrm>
        <a:off x="8318049" y="90072"/>
        <a:ext cx="2114937" cy="897246"/>
      </dsp:txXfrm>
    </dsp:sp>
    <dsp:sp modelId="{CCD3F70F-32BA-48C1-B9C3-F16743CB17B6}">
      <dsp:nvSpPr>
        <dsp:cNvPr id="0" name=""/>
        <dsp:cNvSpPr/>
      </dsp:nvSpPr>
      <dsp:spPr>
        <a:xfrm>
          <a:off x="82613"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971EA-8EC6-42A9-A816-D94F86E5F925}">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74ED4D-ADAB-4DCA-91C0-F1A36FB8921E}">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Remote Sensing of Soil Moisture</a:t>
          </a:r>
        </a:p>
      </dsp:txBody>
      <dsp:txXfrm>
        <a:off x="1172126" y="1727045"/>
        <a:ext cx="2114937" cy="897246"/>
      </dsp:txXfrm>
    </dsp:sp>
    <dsp:sp modelId="{F43BD634-4FAF-4997-8F14-2D56DB152C4B}">
      <dsp:nvSpPr>
        <dsp:cNvPr id="0" name=""/>
        <dsp:cNvSpPr/>
      </dsp:nvSpPr>
      <dsp:spPr>
        <a:xfrm>
          <a:off x="3655575"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99B6A4-7F6F-4109-970D-A204066AC0A9}">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C8213-BC7F-43A7-A55B-DB8ADBFB48CE}">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Limitations </a:t>
          </a:r>
        </a:p>
      </dsp:txBody>
      <dsp:txXfrm>
        <a:off x="4745088" y="1727045"/>
        <a:ext cx="2114937" cy="897246"/>
      </dsp:txXfrm>
    </dsp:sp>
    <dsp:sp modelId="{413EE2BC-7EB7-4FD0-BA55-59A1860E0C7D}">
      <dsp:nvSpPr>
        <dsp:cNvPr id="0" name=""/>
        <dsp:cNvSpPr/>
      </dsp:nvSpPr>
      <dsp:spPr>
        <a:xfrm>
          <a:off x="7228536"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9E84C3-DE5C-4630-BD65-A4673F487707}">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F746A-52E7-47F3-AF19-606CBF969ED3}">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Objective </a:t>
          </a:r>
        </a:p>
      </dsp:txBody>
      <dsp:txXfrm>
        <a:off x="8318049" y="1727045"/>
        <a:ext cx="2114937" cy="897246"/>
      </dsp:txXfrm>
    </dsp:sp>
    <dsp:sp modelId="{C3863D79-92E3-4E8D-BF0C-339E5E305720}">
      <dsp:nvSpPr>
        <dsp:cNvPr id="0" name=""/>
        <dsp:cNvSpPr/>
      </dsp:nvSpPr>
      <dsp:spPr>
        <a:xfrm>
          <a:off x="82613" y="336401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ECD9C-D693-4D7D-AC64-7F40629D275F}">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147A8B-3971-48D2-9B18-9178174C3070}">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Methodology </a:t>
          </a:r>
        </a:p>
      </dsp:txBody>
      <dsp:txXfrm>
        <a:off x="1172126" y="3364019"/>
        <a:ext cx="2114937" cy="897246"/>
      </dsp:txXfrm>
    </dsp:sp>
    <dsp:sp modelId="{E81521F8-1D45-4747-9E34-F0D7E76E8AA2}">
      <dsp:nvSpPr>
        <dsp:cNvPr id="0" name=""/>
        <dsp:cNvSpPr/>
      </dsp:nvSpPr>
      <dsp:spPr>
        <a:xfrm>
          <a:off x="3655575" y="336401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E8AB7-E38C-4A52-9604-CB5D12F1BE42}">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299D9-E3F9-482F-B155-502804F1C5D1}">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Results and Discussion </a:t>
          </a:r>
        </a:p>
      </dsp:txBody>
      <dsp:txXfrm>
        <a:off x="4745088" y="336401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7976-6CD1-49F1-88FF-FBCECC4605A0}">
      <dsp:nvSpPr>
        <dsp:cNvPr id="0" name=""/>
        <dsp:cNvSpPr/>
      </dsp:nvSpPr>
      <dsp:spPr>
        <a:xfrm>
          <a:off x="0" y="85081"/>
          <a:ext cx="5286895" cy="14606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Research in soil moisture remote sensing began in the mid 1970's shortly after the surge in satellite development. </a:t>
          </a:r>
        </a:p>
      </dsp:txBody>
      <dsp:txXfrm>
        <a:off x="71304" y="156385"/>
        <a:ext cx="5144287" cy="1318063"/>
      </dsp:txXfrm>
    </dsp:sp>
    <dsp:sp modelId="{C3FDDD89-9755-45EE-9796-B595F867C59F}">
      <dsp:nvSpPr>
        <dsp:cNvPr id="0" name=""/>
        <dsp:cNvSpPr/>
      </dsp:nvSpPr>
      <dsp:spPr>
        <a:xfrm>
          <a:off x="0" y="1594713"/>
          <a:ext cx="5286895" cy="146067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Quantitative measurements of soil moisture in the surface layer of soil have been most successful using passive remote sensing in the microwave region. </a:t>
          </a:r>
        </a:p>
      </dsp:txBody>
      <dsp:txXfrm>
        <a:off x="71304" y="1666017"/>
        <a:ext cx="5144287" cy="1318063"/>
      </dsp:txXfrm>
    </dsp:sp>
    <dsp:sp modelId="{D9FF11AA-F33B-4121-B5B9-97DF636BDC54}">
      <dsp:nvSpPr>
        <dsp:cNvPr id="0" name=""/>
        <dsp:cNvSpPr/>
      </dsp:nvSpPr>
      <dsp:spPr>
        <a:xfrm>
          <a:off x="0" y="3104345"/>
          <a:ext cx="5286895" cy="146067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potential exists today to retrieve soil moisture estimates from space-based instruments at frequencies of about 6 GHz (C band).</a:t>
          </a:r>
        </a:p>
      </dsp:txBody>
      <dsp:txXfrm>
        <a:off x="71304" y="3175649"/>
        <a:ext cx="5144287" cy="1318063"/>
      </dsp:txXfrm>
    </dsp:sp>
    <dsp:sp modelId="{E91E2A2B-D43B-4395-88B4-CDD1920A0FBC}">
      <dsp:nvSpPr>
        <dsp:cNvPr id="0" name=""/>
        <dsp:cNvSpPr/>
      </dsp:nvSpPr>
      <dsp:spPr>
        <a:xfrm>
          <a:off x="0" y="4613977"/>
          <a:ext cx="5286895" cy="146067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However, observations at frequencies between 1 and 3 GHz (L band) are best suited for detection of soil moisture because energy is emitted from a deeper soil layer and less energy is absorbed or reflected by vegetation.</a:t>
          </a:r>
        </a:p>
      </dsp:txBody>
      <dsp:txXfrm>
        <a:off x="71304" y="4685281"/>
        <a:ext cx="5144287" cy="13180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E2B1A-C9BF-42AF-BAB6-9AF980E6BD5D}">
      <dsp:nvSpPr>
        <dsp:cNvPr id="0" name=""/>
        <dsp:cNvSpPr/>
      </dsp:nvSpPr>
      <dsp:spPr>
        <a:xfrm>
          <a:off x="0" y="9144"/>
          <a:ext cx="5257800"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All the datasets that are freely available for determining soil moisture  are microwave datasets.</a:t>
          </a:r>
        </a:p>
      </dsp:txBody>
      <dsp:txXfrm>
        <a:off x="64425" y="73569"/>
        <a:ext cx="5128950" cy="1190909"/>
      </dsp:txXfrm>
    </dsp:sp>
    <dsp:sp modelId="{6F2F3C8D-A590-408F-B74B-E4045ECCA4C7}">
      <dsp:nvSpPr>
        <dsp:cNvPr id="0" name=""/>
        <dsp:cNvSpPr/>
      </dsp:nvSpPr>
      <dsp:spPr>
        <a:xfrm>
          <a:off x="0" y="1398024"/>
          <a:ext cx="5257800"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limitation of microwave remote sensing is that they have poor spatial &amp; temporal resolution.</a:t>
          </a:r>
        </a:p>
      </dsp:txBody>
      <dsp:txXfrm>
        <a:off x="64425" y="1462449"/>
        <a:ext cx="5128950" cy="1190909"/>
      </dsp:txXfrm>
    </dsp:sp>
    <dsp:sp modelId="{3D9BAE34-B7C3-4C25-BA7E-D5CF59C7BBCD}">
      <dsp:nvSpPr>
        <dsp:cNvPr id="0" name=""/>
        <dsp:cNvSpPr/>
      </dsp:nvSpPr>
      <dsp:spPr>
        <a:xfrm>
          <a:off x="0" y="2786904"/>
          <a:ext cx="5257800"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Soil Moisture Active Passive (Smap) spatial resolution 3 km </a:t>
          </a:r>
        </a:p>
      </dsp:txBody>
      <dsp:txXfrm>
        <a:off x="64425" y="2851329"/>
        <a:ext cx="5128950" cy="1190909"/>
      </dsp:txXfrm>
    </dsp:sp>
    <dsp:sp modelId="{A838E197-B5FF-47C8-B039-E6BDD45DB90B}">
      <dsp:nvSpPr>
        <dsp:cNvPr id="0" name=""/>
        <dsp:cNvSpPr/>
      </dsp:nvSpPr>
      <dsp:spPr>
        <a:xfrm>
          <a:off x="0" y="4175784"/>
          <a:ext cx="5257800"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Advanced very-high-resolution radiometer (Avhrr) spatial resolution 1 km</a:t>
          </a:r>
        </a:p>
      </dsp:txBody>
      <dsp:txXfrm>
        <a:off x="64425" y="4240209"/>
        <a:ext cx="5128950" cy="11909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ckground pattern&#10;&#10;Description automatically generated">
            <a:extLst>
              <a:ext uri="{FF2B5EF4-FFF2-40B4-BE49-F238E27FC236}">
                <a16:creationId xmlns:a16="http://schemas.microsoft.com/office/drawing/2014/main" id="{3CF0A6C1-44B1-4306-B10A-3BE3FDF6A4FF}"/>
              </a:ext>
            </a:extLst>
          </p:cNvPr>
          <p:cNvPicPr>
            <a:picLocks noChangeAspect="1"/>
          </p:cNvPicPr>
          <p:nvPr/>
        </p:nvPicPr>
        <p:blipFill rotWithShape="1">
          <a:blip r:embed="rId2"/>
          <a:srcRect t="13622" b="14949"/>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ea typeface="+mj-lt"/>
                <a:cs typeface="+mj-lt"/>
              </a:rPr>
              <a:t>A New Optical Trapezoid Model for Remote Sensing of Soil Moisture</a:t>
            </a:r>
            <a:endParaRPr lang="en-US" sz="5200">
              <a:solidFill>
                <a:srgbClr val="FFFFFF"/>
              </a:solidFill>
            </a:endParaRPr>
          </a:p>
        </p:txBody>
      </p:sp>
    </p:spTree>
    <p:extLst>
      <p:ext uri="{BB962C8B-B14F-4D97-AF65-F5344CB8AC3E}">
        <p14:creationId xmlns:p14="http://schemas.microsoft.com/office/powerpoint/2010/main" val="2465280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C9CB7-3653-48BE-96E3-79D7D64DF0BA}"/>
              </a:ext>
            </a:extLst>
          </p:cNvPr>
          <p:cNvSpPr>
            <a:spLocks noGrp="1"/>
          </p:cNvSpPr>
          <p:nvPr>
            <p:ph type="title"/>
          </p:nvPr>
        </p:nvSpPr>
        <p:spPr>
          <a:xfrm>
            <a:off x="1329766" y="1146412"/>
            <a:ext cx="9014348" cy="2402006"/>
          </a:xfrm>
        </p:spPr>
        <p:txBody>
          <a:bodyPr vert="horz" lIns="91440" tIns="45720" rIns="91440" bIns="45720" rtlCol="0" anchor="b">
            <a:normAutofit/>
          </a:bodyPr>
          <a:lstStyle/>
          <a:p>
            <a:r>
              <a:rPr lang="en-US" sz="4800" kern="1200">
                <a:solidFill>
                  <a:schemeClr val="tx1"/>
                </a:solidFill>
                <a:latin typeface="+mj-lt"/>
                <a:ea typeface="+mj-ea"/>
                <a:cs typeface="+mj-cs"/>
              </a:rPr>
              <a:t>Methodology </a:t>
            </a:r>
          </a:p>
        </p:txBody>
      </p:sp>
      <p:sp>
        <p:nvSpPr>
          <p:cNvPr id="5"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721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096E7-4FD0-48CE-A428-C8188BB08804}"/>
              </a:ext>
            </a:extLst>
          </p:cNvPr>
          <p:cNvSpPr>
            <a:spLocks noGrp="1"/>
          </p:cNvSpPr>
          <p:nvPr>
            <p:ph type="title"/>
          </p:nvPr>
        </p:nvSpPr>
        <p:spPr>
          <a:xfrm>
            <a:off x="1166649" y="721805"/>
            <a:ext cx="10258732" cy="2147520"/>
          </a:xfrm>
        </p:spPr>
        <p:txBody>
          <a:bodyPr anchor="b">
            <a:normAutofit/>
          </a:bodyPr>
          <a:lstStyle/>
          <a:p>
            <a:r>
              <a:rPr lang="en-US" sz="6000">
                <a:ea typeface="+mj-lt"/>
                <a:cs typeface="+mj-lt"/>
              </a:rPr>
              <a:t>Sentinel-2 </a:t>
            </a:r>
            <a:endParaRPr lang="en-US" sz="6000"/>
          </a:p>
        </p:txBody>
      </p:sp>
      <p:grpSp>
        <p:nvGrpSpPr>
          <p:cNvPr id="21" name="Group 20">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2"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CD28C7-7206-4473-9B73-83C18ED65039}"/>
              </a:ext>
            </a:extLst>
          </p:cNvPr>
          <p:cNvSpPr>
            <a:spLocks noGrp="1"/>
          </p:cNvSpPr>
          <p:nvPr>
            <p:ph idx="1"/>
          </p:nvPr>
        </p:nvSpPr>
        <p:spPr>
          <a:xfrm>
            <a:off x="1166649" y="3509010"/>
            <a:ext cx="10258733" cy="3057328"/>
          </a:xfrm>
        </p:spPr>
        <p:txBody>
          <a:bodyPr vert="horz" lIns="91440" tIns="45720" rIns="91440" bIns="45720" rtlCol="0" anchor="ctr">
            <a:normAutofit/>
          </a:bodyPr>
          <a:lstStyle/>
          <a:p>
            <a:r>
              <a:rPr lang="en-US" sz="2000">
                <a:ea typeface="+mn-lt"/>
                <a:cs typeface="+mn-lt"/>
              </a:rPr>
              <a:t>The Copernicus Sentinel-2 mission comprises a constellation of two polar-orbiting satellites which gives freely available data.</a:t>
            </a:r>
            <a:endParaRPr lang="en-US" sz="2000">
              <a:cs typeface="Calibri" panose="020F0502020204030204"/>
            </a:endParaRPr>
          </a:p>
          <a:p>
            <a:r>
              <a:rPr lang="en-US" sz="2000">
                <a:cs typeface="Calibri" panose="020F0502020204030204"/>
              </a:rPr>
              <a:t>Because it is </a:t>
            </a:r>
            <a:r>
              <a:rPr lang="en-US" sz="2000">
                <a:ea typeface="+mn-lt"/>
                <a:cs typeface="+mn-lt"/>
              </a:rPr>
              <a:t>constellation of two polar-orbiting satellites it gives a temporal resolution of 5 days if both the satellites are under cloud-free conditions.</a:t>
            </a:r>
            <a:endParaRPr lang="en-US" sz="2000">
              <a:cs typeface="Calibri"/>
            </a:endParaRPr>
          </a:p>
          <a:p>
            <a:r>
              <a:rPr lang="en-US" sz="2000">
                <a:cs typeface="Calibri"/>
              </a:rPr>
              <a:t>It gives a spatial resolution of 10-20 meter.</a:t>
            </a:r>
          </a:p>
          <a:p>
            <a:endParaRPr lang="en-US" sz="2000">
              <a:cs typeface="Calibri"/>
            </a:endParaRPr>
          </a:p>
        </p:txBody>
      </p:sp>
    </p:spTree>
    <p:extLst>
      <p:ext uri="{BB962C8B-B14F-4D97-AF65-F5344CB8AC3E}">
        <p14:creationId xmlns:p14="http://schemas.microsoft.com/office/powerpoint/2010/main" val="257896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45815-FBA4-4CE9-AC24-2036BF5E043D}"/>
              </a:ext>
            </a:extLst>
          </p:cNvPr>
          <p:cNvSpPr>
            <a:spLocks noGrp="1"/>
          </p:cNvSpPr>
          <p:nvPr>
            <p:ph type="title"/>
          </p:nvPr>
        </p:nvSpPr>
        <p:spPr>
          <a:xfrm>
            <a:off x="1166650" y="1332952"/>
            <a:ext cx="3926898" cy="3921176"/>
          </a:xfrm>
        </p:spPr>
        <p:txBody>
          <a:bodyPr anchor="ctr">
            <a:normAutofit/>
          </a:bodyPr>
          <a:lstStyle/>
          <a:p>
            <a:r>
              <a:rPr lang="en-US" sz="2600">
                <a:latin typeface="Times New Roman"/>
                <a:cs typeface="Calibri"/>
              </a:rPr>
              <a:t>Thermal-Optical Trapezoid Model</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F81F1C8-94AA-4DCE-9115-87C417A74A45}"/>
              </a:ext>
            </a:extLst>
          </p:cNvPr>
          <p:cNvSpPr>
            <a:spLocks noGrp="1"/>
          </p:cNvSpPr>
          <p:nvPr>
            <p:ph idx="1"/>
          </p:nvPr>
        </p:nvSpPr>
        <p:spPr>
          <a:xfrm>
            <a:off x="6421120" y="499833"/>
            <a:ext cx="5100320" cy="5581226"/>
          </a:xfrm>
        </p:spPr>
        <p:txBody>
          <a:bodyPr vert="horz" lIns="91440" tIns="45720" rIns="91440" bIns="45720" rtlCol="0" anchor="ctr">
            <a:normAutofit/>
          </a:bodyPr>
          <a:lstStyle/>
          <a:p>
            <a:r>
              <a:rPr lang="en-US" sz="2200" dirty="0">
                <a:ea typeface="+mn-lt"/>
                <a:cs typeface="+mn-lt"/>
              </a:rPr>
              <a:t>The trapezoid model is one of the most widely applied approaches to RS of soil moisture utilizing both optical and thermal data.</a:t>
            </a:r>
          </a:p>
          <a:p>
            <a:r>
              <a:rPr lang="en-US" sz="2200" dirty="0">
                <a:ea typeface="+mn-lt"/>
                <a:cs typeface="+mn-lt"/>
              </a:rPr>
              <a:t> The model, is based on the interpretation of the pixel distribution within the land surface temperature-vegetation index space.</a:t>
            </a:r>
          </a:p>
          <a:p>
            <a:r>
              <a:rPr lang="en-US" sz="2200" dirty="0">
                <a:ea typeface="+mn-lt"/>
                <a:cs typeface="+mn-lt"/>
              </a:rPr>
              <a:t>This model suffers from two inherent limitations. </a:t>
            </a:r>
          </a:p>
          <a:p>
            <a:r>
              <a:rPr lang="en-US" sz="2200" dirty="0">
                <a:ea typeface="+mn-lt"/>
                <a:cs typeface="+mn-lt"/>
              </a:rPr>
              <a:t>It is not applicable to satellites that do not provide thermal data.</a:t>
            </a:r>
          </a:p>
          <a:p>
            <a:r>
              <a:rPr lang="en-US" sz="2200" dirty="0">
                <a:ea typeface="+mn-lt"/>
                <a:cs typeface="+mn-lt"/>
              </a:rPr>
              <a:t>It requires separate parameters for each individual observation date.</a:t>
            </a:r>
          </a:p>
          <a:p>
            <a:endParaRPr lang="en-US" sz="2200">
              <a:cs typeface="Calibri"/>
            </a:endParaRPr>
          </a:p>
        </p:txBody>
      </p:sp>
    </p:spTree>
    <p:extLst>
      <p:ext uri="{BB962C8B-B14F-4D97-AF65-F5344CB8AC3E}">
        <p14:creationId xmlns:p14="http://schemas.microsoft.com/office/powerpoint/2010/main" val="31136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6FF33-562F-4DB8-A83F-E6EA4521B6A0}"/>
              </a:ext>
            </a:extLst>
          </p:cNvPr>
          <p:cNvSpPr>
            <a:spLocks noGrp="1"/>
          </p:cNvSpPr>
          <p:nvPr>
            <p:ph type="title"/>
          </p:nvPr>
        </p:nvSpPr>
        <p:spPr>
          <a:xfrm>
            <a:off x="5596501" y="489508"/>
            <a:ext cx="5754896" cy="1667569"/>
          </a:xfrm>
        </p:spPr>
        <p:txBody>
          <a:bodyPr anchor="b">
            <a:normAutofit/>
          </a:bodyPr>
          <a:lstStyle/>
          <a:p>
            <a:r>
              <a:rPr lang="en-US" sz="4000">
                <a:cs typeface="Calibri Light"/>
              </a:rPr>
              <a:t>Optical Trapezoid Model (OPTRAM)</a:t>
            </a:r>
            <a:endParaRPr lang="en-US" sz="4000"/>
          </a:p>
        </p:txBody>
      </p:sp>
      <p:pic>
        <p:nvPicPr>
          <p:cNvPr id="4" name="Picture 4" descr="A picture containing diagram&#10;&#10;Description automatically generated">
            <a:extLst>
              <a:ext uri="{FF2B5EF4-FFF2-40B4-BE49-F238E27FC236}">
                <a16:creationId xmlns:a16="http://schemas.microsoft.com/office/drawing/2014/main" id="{31961AB0-8366-435B-BA14-89A39688E44C}"/>
              </a:ext>
            </a:extLst>
          </p:cNvPr>
          <p:cNvPicPr>
            <a:picLocks noChangeAspect="1"/>
          </p:cNvPicPr>
          <p:nvPr/>
        </p:nvPicPr>
        <p:blipFill>
          <a:blip r:embed="rId2"/>
          <a:stretch>
            <a:fillRect/>
          </a:stretch>
        </p:blipFill>
        <p:spPr>
          <a:xfrm>
            <a:off x="1068130" y="1598084"/>
            <a:ext cx="3876165" cy="3230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a:extLst>
              <a:ext uri="{FF2B5EF4-FFF2-40B4-BE49-F238E27FC236}">
                <a16:creationId xmlns:a16="http://schemas.microsoft.com/office/drawing/2014/main" id="{A176A104-54BC-4C57-8500-7B6651301530}"/>
              </a:ext>
            </a:extLst>
          </p:cNvPr>
          <p:cNvSpPr>
            <a:spLocks noGrp="1"/>
          </p:cNvSpPr>
          <p:nvPr>
            <p:ph idx="1"/>
          </p:nvPr>
        </p:nvSpPr>
        <p:spPr>
          <a:xfrm>
            <a:off x="5596502" y="2405894"/>
            <a:ext cx="5754896" cy="3197464"/>
          </a:xfrm>
        </p:spPr>
        <p:txBody>
          <a:bodyPr vert="horz" lIns="91440" tIns="45720" rIns="91440" bIns="45720" rtlCol="0" anchor="t">
            <a:normAutofit/>
          </a:bodyPr>
          <a:lstStyle/>
          <a:p>
            <a:r>
              <a:rPr lang="en-US" sz="2000">
                <a:ea typeface="+mn-lt"/>
                <a:cs typeface="+mn-lt"/>
              </a:rPr>
              <a:t>Optical Trapezoid Model is based on a relationship between soil moisture and shortwave infrared transformed reflectance.</a:t>
            </a:r>
          </a:p>
          <a:p>
            <a:r>
              <a:rPr lang="en-US" sz="2000">
                <a:ea typeface="+mn-lt"/>
                <a:cs typeface="+mn-lt"/>
              </a:rPr>
              <a:t>The OPTRAM mainly uses Visible, Near Infrared and Short Wave Infrared reflectance properties for the construction of vegetation and water indices and estimates soil moisture content within the field.</a:t>
            </a:r>
          </a:p>
          <a:p>
            <a:endParaRPr lang="en-US" sz="2000">
              <a:cs typeface="Calibri"/>
            </a:endParaRPr>
          </a:p>
          <a:p>
            <a:endParaRPr lang="en-US" sz="2000">
              <a:cs typeface="Calibri"/>
            </a:endParaRPr>
          </a:p>
        </p:txBody>
      </p:sp>
      <p:sp>
        <p:nvSpPr>
          <p:cNvPr id="18"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79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38892-BC50-4AB4-968D-0A92F28AA0AA}"/>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3700" kern="1200">
                <a:solidFill>
                  <a:srgbClr val="FFFFFF"/>
                </a:solidFill>
                <a:latin typeface="+mj-lt"/>
                <a:ea typeface="+mj-ea"/>
                <a:cs typeface="+mj-cs"/>
              </a:rPr>
              <a:t>Agrimask &amp; Modified Normalized Difference Water Index(MNDWI)</a:t>
            </a:r>
          </a:p>
        </p:txBody>
      </p:sp>
      <p:pic>
        <p:nvPicPr>
          <p:cNvPr id="4" name="Picture 4" descr="Diagram, schematic&#10;&#10;Description automatically generated">
            <a:extLst>
              <a:ext uri="{FF2B5EF4-FFF2-40B4-BE49-F238E27FC236}">
                <a16:creationId xmlns:a16="http://schemas.microsoft.com/office/drawing/2014/main" id="{DB4366F9-E2B8-4D60-AF6A-51479D823D8C}"/>
              </a:ext>
            </a:extLst>
          </p:cNvPr>
          <p:cNvPicPr>
            <a:picLocks noChangeAspect="1"/>
          </p:cNvPicPr>
          <p:nvPr/>
        </p:nvPicPr>
        <p:blipFill>
          <a:blip r:embed="rId2"/>
          <a:stretch>
            <a:fillRect/>
          </a:stretch>
        </p:blipFill>
        <p:spPr>
          <a:xfrm>
            <a:off x="1360179" y="390832"/>
            <a:ext cx="9564260" cy="4519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37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A1D24-5C53-4243-9EF1-60DEF16DA0AB}"/>
              </a:ext>
            </a:extLst>
          </p:cNvPr>
          <p:cNvSpPr>
            <a:spLocks noGrp="1"/>
          </p:cNvSpPr>
          <p:nvPr>
            <p:ph type="title"/>
          </p:nvPr>
        </p:nvSpPr>
        <p:spPr>
          <a:xfrm>
            <a:off x="1371599" y="5510253"/>
            <a:ext cx="9895951" cy="1033669"/>
          </a:xfrm>
        </p:spPr>
        <p:txBody>
          <a:bodyPr vert="horz" lIns="91440" tIns="45720" rIns="91440" bIns="45720" rtlCol="0">
            <a:normAutofit/>
          </a:bodyPr>
          <a:lstStyle/>
          <a:p>
            <a:r>
              <a:rPr lang="en-US" sz="4000" kern="1200">
                <a:solidFill>
                  <a:srgbClr val="FFFFFF"/>
                </a:solidFill>
                <a:latin typeface="+mj-lt"/>
                <a:ea typeface="+mj-ea"/>
                <a:cs typeface="+mj-cs"/>
              </a:rPr>
              <a:t>NDVI &amp; STR</a:t>
            </a:r>
          </a:p>
        </p:txBody>
      </p:sp>
      <p:pic>
        <p:nvPicPr>
          <p:cNvPr id="4" name="Picture 4" descr="Diagram&#10;&#10;Description automatically generated">
            <a:extLst>
              <a:ext uri="{FF2B5EF4-FFF2-40B4-BE49-F238E27FC236}">
                <a16:creationId xmlns:a16="http://schemas.microsoft.com/office/drawing/2014/main" id="{D6A22CCE-D5E0-49FC-AAE6-709947F204E4}"/>
              </a:ext>
            </a:extLst>
          </p:cNvPr>
          <p:cNvPicPr>
            <a:picLocks noChangeAspect="1"/>
          </p:cNvPicPr>
          <p:nvPr/>
        </p:nvPicPr>
        <p:blipFill>
          <a:blip r:embed="rId2"/>
          <a:stretch>
            <a:fillRect/>
          </a:stretch>
        </p:blipFill>
        <p:spPr>
          <a:xfrm>
            <a:off x="3122347" y="214422"/>
            <a:ext cx="6220119" cy="4682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507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90978-5E6F-49AC-A25D-A4BF9F39F006}"/>
              </a:ext>
            </a:extLst>
          </p:cNvPr>
          <p:cNvSpPr>
            <a:spLocks noGrp="1"/>
          </p:cNvSpPr>
          <p:nvPr>
            <p:ph type="title"/>
          </p:nvPr>
        </p:nvSpPr>
        <p:spPr>
          <a:xfrm>
            <a:off x="1371599" y="5510253"/>
            <a:ext cx="9895951" cy="1033669"/>
          </a:xfrm>
        </p:spPr>
        <p:txBody>
          <a:bodyPr>
            <a:normAutofit/>
          </a:bodyPr>
          <a:lstStyle/>
          <a:p>
            <a:r>
              <a:rPr lang="en-US" sz="4000">
                <a:solidFill>
                  <a:srgbClr val="FFFFFF"/>
                </a:solidFill>
                <a:cs typeface="Calibri Light"/>
              </a:rPr>
              <a:t>Linear Dry and Wet edges</a:t>
            </a:r>
          </a:p>
        </p:txBody>
      </p:sp>
      <p:pic>
        <p:nvPicPr>
          <p:cNvPr id="4" name="Picture 4" descr="Diagram, schematic&#10;&#10;Description automatically generated">
            <a:extLst>
              <a:ext uri="{FF2B5EF4-FFF2-40B4-BE49-F238E27FC236}">
                <a16:creationId xmlns:a16="http://schemas.microsoft.com/office/drawing/2014/main" id="{9BE8C557-A324-4A35-9EFB-FDC370CEA31C}"/>
              </a:ext>
            </a:extLst>
          </p:cNvPr>
          <p:cNvPicPr>
            <a:picLocks noChangeAspect="1"/>
          </p:cNvPicPr>
          <p:nvPr/>
        </p:nvPicPr>
        <p:blipFill>
          <a:blip r:embed="rId2"/>
          <a:stretch>
            <a:fillRect/>
          </a:stretch>
        </p:blipFill>
        <p:spPr>
          <a:xfrm>
            <a:off x="1727229" y="374349"/>
            <a:ext cx="9038579" cy="4569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317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E2E38-D93C-463A-8D07-A450A8916F1F}"/>
              </a:ext>
            </a:extLst>
          </p:cNvPr>
          <p:cNvSpPr>
            <a:spLocks noGrp="1"/>
          </p:cNvSpPr>
          <p:nvPr>
            <p:ph type="title"/>
          </p:nvPr>
        </p:nvSpPr>
        <p:spPr>
          <a:xfrm>
            <a:off x="1371599" y="5510253"/>
            <a:ext cx="9895951" cy="1033669"/>
          </a:xfrm>
        </p:spPr>
        <p:txBody>
          <a:bodyPr>
            <a:normAutofit/>
          </a:bodyPr>
          <a:lstStyle/>
          <a:p>
            <a:r>
              <a:rPr lang="en-US" sz="4000">
                <a:solidFill>
                  <a:srgbClr val="FFFFFF"/>
                </a:solidFill>
                <a:cs typeface="Calibri Light"/>
              </a:rPr>
              <a:t>Optical Trapezoid Model</a:t>
            </a:r>
            <a:endParaRPr lang="en-US" sz="4000">
              <a:solidFill>
                <a:srgbClr val="FFFFFF"/>
              </a:solidFill>
            </a:endParaRPr>
          </a:p>
        </p:txBody>
      </p:sp>
      <p:pic>
        <p:nvPicPr>
          <p:cNvPr id="5" name="Picture 5" descr="Diagram&#10;&#10;Description automatically generated">
            <a:extLst>
              <a:ext uri="{FF2B5EF4-FFF2-40B4-BE49-F238E27FC236}">
                <a16:creationId xmlns:a16="http://schemas.microsoft.com/office/drawing/2014/main" id="{577C9301-1E62-44CC-802D-2F9D40BF04C9}"/>
              </a:ext>
            </a:extLst>
          </p:cNvPr>
          <p:cNvPicPr>
            <a:picLocks noChangeAspect="1"/>
          </p:cNvPicPr>
          <p:nvPr/>
        </p:nvPicPr>
        <p:blipFill>
          <a:blip r:embed="rId2"/>
          <a:stretch>
            <a:fillRect/>
          </a:stretch>
        </p:blipFill>
        <p:spPr>
          <a:xfrm>
            <a:off x="1256946" y="487237"/>
            <a:ext cx="9894476" cy="4353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026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B00F4-434C-4248-AC1F-20E11B860B7E}"/>
              </a:ext>
            </a:extLst>
          </p:cNvPr>
          <p:cNvSpPr>
            <a:spLocks noGrp="1"/>
          </p:cNvSpPr>
          <p:nvPr>
            <p:ph type="title"/>
          </p:nvPr>
        </p:nvSpPr>
        <p:spPr>
          <a:xfrm>
            <a:off x="1033272" y="954284"/>
            <a:ext cx="10513106" cy="2943432"/>
          </a:xfrm>
        </p:spPr>
        <p:txBody>
          <a:bodyPr vert="horz" lIns="91440" tIns="45720" rIns="91440" bIns="45720" rtlCol="0" anchor="b">
            <a:normAutofit/>
          </a:bodyPr>
          <a:lstStyle/>
          <a:p>
            <a:r>
              <a:rPr lang="en-US" sz="8000" kern="1200">
                <a:solidFill>
                  <a:schemeClr val="tx1"/>
                </a:solidFill>
                <a:latin typeface="+mj-lt"/>
                <a:ea typeface="+mj-ea"/>
                <a:cs typeface="+mj-cs"/>
              </a:rPr>
              <a:t>Results and Discussion</a:t>
            </a:r>
          </a:p>
        </p:txBody>
      </p:sp>
      <p:sp>
        <p:nvSpPr>
          <p:cNvPr id="9" name="Rectangle 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2"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F1FAE-4698-4386-AA10-1BB036BB7B93}"/>
              </a:ext>
            </a:extLst>
          </p:cNvPr>
          <p:cNvSpPr>
            <a:spLocks noGrp="1"/>
          </p:cNvSpPr>
          <p:nvPr>
            <p:ph type="title"/>
          </p:nvPr>
        </p:nvSpPr>
        <p:spPr>
          <a:xfrm>
            <a:off x="963617" y="1778445"/>
            <a:ext cx="3429417" cy="1162174"/>
          </a:xfrm>
        </p:spPr>
        <p:txBody>
          <a:bodyPr vert="horz" lIns="91440" tIns="45720" rIns="91440" bIns="45720" rtlCol="0" anchor="b">
            <a:noAutofit/>
          </a:bodyPr>
          <a:lstStyle/>
          <a:p>
            <a:r>
              <a:rPr lang="en-US" sz="2800" kern="1200" dirty="0">
                <a:latin typeface="+mj-lt"/>
                <a:ea typeface="+mj-ea"/>
                <a:cs typeface="+mj-cs"/>
              </a:rPr>
              <a:t>Soil moisture image of 28th November 2020</a:t>
            </a:r>
            <a:endParaRPr lang="en-US" sz="2800" kern="1200">
              <a:latin typeface="+mj-lt"/>
              <a:cs typeface="Calibri Light"/>
            </a:endParaRPr>
          </a:p>
        </p:txBody>
      </p:sp>
      <p:grpSp>
        <p:nvGrpSpPr>
          <p:cNvPr id="32" name="Group 31">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3"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7B9B9109-BF0B-4820-A7FF-21CF8E9DD092}"/>
              </a:ext>
            </a:extLst>
          </p:cNvPr>
          <p:cNvPicPr>
            <a:picLocks noGrp="1" noChangeAspect="1"/>
          </p:cNvPicPr>
          <p:nvPr>
            <p:ph idx="1"/>
          </p:nvPr>
        </p:nvPicPr>
        <p:blipFill rotWithShape="1">
          <a:blip r:embed="rId2"/>
          <a:srcRect l="288" r="675" b="2"/>
          <a:stretch/>
        </p:blipFill>
        <p:spPr>
          <a:xfrm>
            <a:off x="5619404" y="1026219"/>
            <a:ext cx="6192981" cy="4830499"/>
          </a:xfrm>
          <a:prstGeom prst="rect">
            <a:avLst/>
          </a:prstGeom>
        </p:spPr>
      </p:pic>
      <p:sp>
        <p:nvSpPr>
          <p:cNvPr id="5" name="TextBox 4">
            <a:extLst>
              <a:ext uri="{FF2B5EF4-FFF2-40B4-BE49-F238E27FC236}">
                <a16:creationId xmlns:a16="http://schemas.microsoft.com/office/drawing/2014/main" id="{320248DC-1ABE-425D-A2D8-30C93C80B64C}"/>
              </a:ext>
            </a:extLst>
          </p:cNvPr>
          <p:cNvSpPr txBox="1"/>
          <p:nvPr/>
        </p:nvSpPr>
        <p:spPr>
          <a:xfrm>
            <a:off x="966592" y="3231715"/>
            <a:ext cx="312941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ea typeface="+mn-lt"/>
                <a:cs typeface="+mn-lt"/>
              </a:rPr>
              <a:t>The sowing has taken place in few villages, as the maximum sowing happens at the end of November and mid-December. The map shows 0.4991cm³ of soil moisture in few villages of </a:t>
            </a:r>
            <a:r>
              <a:rPr lang="en-IN" dirty="0" err="1">
                <a:ea typeface="+mn-lt"/>
                <a:cs typeface="+mn-lt"/>
              </a:rPr>
              <a:t>Himatnagar</a:t>
            </a:r>
            <a:r>
              <a:rPr lang="en-IN" dirty="0">
                <a:ea typeface="+mn-lt"/>
                <a:cs typeface="+mn-lt"/>
              </a:rPr>
              <a:t> taluka.</a:t>
            </a:r>
            <a:r>
              <a:rPr lang="en-US" dirty="0">
                <a:ea typeface="+mn-lt"/>
                <a:cs typeface="+mn-lt"/>
              </a:rPr>
              <a:t> </a:t>
            </a:r>
            <a:endParaRPr lang="en-US"/>
          </a:p>
        </p:txBody>
      </p:sp>
    </p:spTree>
    <p:extLst>
      <p:ext uri="{BB962C8B-B14F-4D97-AF65-F5344CB8AC3E}">
        <p14:creationId xmlns:p14="http://schemas.microsoft.com/office/powerpoint/2010/main" val="19093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8966-A2CB-48CD-A4ED-12FDD36377DD}"/>
              </a:ext>
            </a:extLst>
          </p:cNvPr>
          <p:cNvSpPr>
            <a:spLocks noGrp="1"/>
          </p:cNvSpPr>
          <p:nvPr>
            <p:ph type="title"/>
          </p:nvPr>
        </p:nvSpPr>
        <p:spPr/>
        <p:txBody>
          <a:bodyPr/>
          <a:lstStyle/>
          <a:p>
            <a:r>
              <a:rPr lang="en-US" dirty="0">
                <a:cs typeface="Calibri Light"/>
              </a:rPr>
              <a:t>Contents</a:t>
            </a:r>
            <a:endParaRPr lang="en-US" dirty="0"/>
          </a:p>
        </p:txBody>
      </p:sp>
      <p:graphicFrame>
        <p:nvGraphicFramePr>
          <p:cNvPr id="6" name="Content Placeholder 2">
            <a:extLst>
              <a:ext uri="{FF2B5EF4-FFF2-40B4-BE49-F238E27FC236}">
                <a16:creationId xmlns:a16="http://schemas.microsoft.com/office/drawing/2014/main" id="{F3FB2565-C99B-4B0E-A0CC-930677874B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9180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CDD63-2FE4-4FCE-B56A-7292A5CDE4E6}"/>
              </a:ext>
            </a:extLst>
          </p:cNvPr>
          <p:cNvSpPr>
            <a:spLocks noGrp="1"/>
          </p:cNvSpPr>
          <p:nvPr>
            <p:ph type="title"/>
          </p:nvPr>
        </p:nvSpPr>
        <p:spPr>
          <a:xfrm>
            <a:off x="8549248" y="249425"/>
            <a:ext cx="3185552" cy="1895565"/>
          </a:xfrm>
        </p:spPr>
        <p:txBody>
          <a:bodyPr anchor="b">
            <a:normAutofit/>
          </a:bodyPr>
          <a:lstStyle/>
          <a:p>
            <a:r>
              <a:rPr lang="en-US" sz="3400">
                <a:cs typeface="Calibri Light"/>
              </a:rPr>
              <a:t>Soil moisture image of 23rd December 2020</a:t>
            </a:r>
            <a:endParaRPr lang="en-US" sz="3400">
              <a:ea typeface="+mj-lt"/>
              <a:cs typeface="+mj-lt"/>
            </a:endParaRPr>
          </a:p>
          <a:p>
            <a:endParaRPr lang="en-US" sz="3400">
              <a:cs typeface="Calibri Light"/>
            </a:endParaRPr>
          </a:p>
        </p:txBody>
      </p:sp>
      <p:pic>
        <p:nvPicPr>
          <p:cNvPr id="4" name="Picture 4" descr="Map&#10;&#10;Description automatically generated">
            <a:extLst>
              <a:ext uri="{FF2B5EF4-FFF2-40B4-BE49-F238E27FC236}">
                <a16:creationId xmlns:a16="http://schemas.microsoft.com/office/drawing/2014/main" id="{FFF6DAB3-5622-4FC9-A8AA-77D2DC73BBC2}"/>
              </a:ext>
            </a:extLst>
          </p:cNvPr>
          <p:cNvPicPr>
            <a:picLocks noChangeAspect="1"/>
          </p:cNvPicPr>
          <p:nvPr/>
        </p:nvPicPr>
        <p:blipFill rotWithShape="1">
          <a:blip r:embed="rId2"/>
          <a:srcRect r="2174" b="1"/>
          <a:stretch/>
        </p:blipFill>
        <p:spPr>
          <a:xfrm>
            <a:off x="20" y="431"/>
            <a:ext cx="8115280" cy="6408311"/>
          </a:xfrm>
          <a:prstGeom prst="rect">
            <a:avLst/>
          </a:prstGeom>
        </p:spPr>
      </p:pic>
      <p:sp>
        <p:nvSpPr>
          <p:cNvPr id="8" name="Content Placeholder 7">
            <a:extLst>
              <a:ext uri="{FF2B5EF4-FFF2-40B4-BE49-F238E27FC236}">
                <a16:creationId xmlns:a16="http://schemas.microsoft.com/office/drawing/2014/main" id="{85AFD36D-66FE-49BA-BA44-36D407FAE96B}"/>
              </a:ext>
            </a:extLst>
          </p:cNvPr>
          <p:cNvSpPr>
            <a:spLocks noGrp="1"/>
          </p:cNvSpPr>
          <p:nvPr>
            <p:ph idx="1"/>
          </p:nvPr>
        </p:nvSpPr>
        <p:spPr>
          <a:xfrm>
            <a:off x="8643193" y="2418408"/>
            <a:ext cx="3287278" cy="3529827"/>
          </a:xfrm>
        </p:spPr>
        <p:txBody>
          <a:bodyPr vert="horz" lIns="91440" tIns="45720" rIns="91440" bIns="45720" rtlCol="0" anchor="t">
            <a:normAutofit/>
          </a:bodyPr>
          <a:lstStyle/>
          <a:p>
            <a:pPr marL="0" indent="0">
              <a:buNone/>
            </a:pPr>
            <a:r>
              <a:rPr lang="en-IN" sz="2000" dirty="0">
                <a:ea typeface="+mn-lt"/>
                <a:cs typeface="+mn-lt"/>
              </a:rPr>
              <a:t>The image is showing increase in soil moisture in large percentage and the spread of moisture all over the taluka. The moisture has increased from 0.4991cm³ to 0.5005cm³.</a:t>
            </a:r>
            <a:endParaRPr lang="en-US" sz="2000" dirty="0">
              <a:cs typeface="Calibri" panose="020F0502020204030204"/>
            </a:endParaRP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03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80A74-C6F8-4C55-9423-B7C7D3A42405}"/>
              </a:ext>
            </a:extLst>
          </p:cNvPr>
          <p:cNvSpPr>
            <a:spLocks noGrp="1"/>
          </p:cNvSpPr>
          <p:nvPr>
            <p:ph type="title"/>
          </p:nvPr>
        </p:nvSpPr>
        <p:spPr>
          <a:xfrm>
            <a:off x="8643193" y="489507"/>
            <a:ext cx="3091607" cy="1655483"/>
          </a:xfrm>
        </p:spPr>
        <p:txBody>
          <a:bodyPr anchor="b">
            <a:normAutofit/>
          </a:bodyPr>
          <a:lstStyle/>
          <a:p>
            <a:r>
              <a:rPr lang="en-US" sz="2800" dirty="0">
                <a:ea typeface="+mj-lt"/>
                <a:cs typeface="+mj-lt"/>
              </a:rPr>
              <a:t>Soil moisture image of 22nd January 2021</a:t>
            </a:r>
          </a:p>
        </p:txBody>
      </p:sp>
      <p:pic>
        <p:nvPicPr>
          <p:cNvPr id="4" name="Picture 4" descr="Map&#10;&#10;Description automatically generated">
            <a:extLst>
              <a:ext uri="{FF2B5EF4-FFF2-40B4-BE49-F238E27FC236}">
                <a16:creationId xmlns:a16="http://schemas.microsoft.com/office/drawing/2014/main" id="{CC52DDD0-17D6-469A-9F68-8BB7C14D8AF9}"/>
              </a:ext>
            </a:extLst>
          </p:cNvPr>
          <p:cNvPicPr>
            <a:picLocks noChangeAspect="1"/>
          </p:cNvPicPr>
          <p:nvPr/>
        </p:nvPicPr>
        <p:blipFill rotWithShape="1">
          <a:blip r:embed="rId2"/>
          <a:srcRect r="2174" b="1"/>
          <a:stretch/>
        </p:blipFill>
        <p:spPr>
          <a:xfrm>
            <a:off x="20" y="431"/>
            <a:ext cx="8115280" cy="6408311"/>
          </a:xfrm>
          <a:prstGeom prst="rect">
            <a:avLst/>
          </a:prstGeom>
        </p:spPr>
      </p:pic>
      <p:sp>
        <p:nvSpPr>
          <p:cNvPr id="8" name="Content Placeholder 7">
            <a:extLst>
              <a:ext uri="{FF2B5EF4-FFF2-40B4-BE49-F238E27FC236}">
                <a16:creationId xmlns:a16="http://schemas.microsoft.com/office/drawing/2014/main" id="{685F8F81-D6D8-469F-8E3C-212D8479CF03}"/>
              </a:ext>
            </a:extLst>
          </p:cNvPr>
          <p:cNvSpPr>
            <a:spLocks noGrp="1"/>
          </p:cNvSpPr>
          <p:nvPr>
            <p:ph idx="1"/>
          </p:nvPr>
        </p:nvSpPr>
        <p:spPr>
          <a:xfrm>
            <a:off x="8643193" y="2418408"/>
            <a:ext cx="2942813" cy="3540265"/>
          </a:xfrm>
        </p:spPr>
        <p:txBody>
          <a:bodyPr vert="horz" lIns="91440" tIns="45720" rIns="91440" bIns="45720" rtlCol="0" anchor="t">
            <a:normAutofit/>
          </a:bodyPr>
          <a:lstStyle/>
          <a:p>
            <a:pPr marL="0" indent="0">
              <a:buNone/>
            </a:pPr>
            <a:r>
              <a:rPr lang="en-IN" sz="2000" dirty="0">
                <a:ea typeface="+mn-lt"/>
                <a:cs typeface="+mn-lt"/>
              </a:rPr>
              <a:t>In the month of January the soil moisture has reduced a bit 0.4508cm³.</a:t>
            </a:r>
            <a:endParaRPr lang="en-US" sz="2000" dirty="0">
              <a:cs typeface="Calibri" panose="020F0502020204030204"/>
            </a:endParaRP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41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8C67F-5BF1-49AC-A959-6ED7A3EC730D}"/>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2800" kern="1200">
                <a:latin typeface="+mj-lt"/>
                <a:ea typeface="+mj-ea"/>
                <a:cs typeface="+mj-cs"/>
              </a:rPr>
              <a:t>Soil moisture image of 22nd February 2021</a:t>
            </a:r>
          </a:p>
        </p:txBody>
      </p:sp>
      <p:pic>
        <p:nvPicPr>
          <p:cNvPr id="4" name="Picture 4" descr="Map&#10;&#10;Description automatically generated">
            <a:extLst>
              <a:ext uri="{FF2B5EF4-FFF2-40B4-BE49-F238E27FC236}">
                <a16:creationId xmlns:a16="http://schemas.microsoft.com/office/drawing/2014/main" id="{43DEBD62-8F1D-4C54-8899-58CE9F334214}"/>
              </a:ext>
            </a:extLst>
          </p:cNvPr>
          <p:cNvPicPr>
            <a:picLocks noChangeAspect="1"/>
          </p:cNvPicPr>
          <p:nvPr/>
        </p:nvPicPr>
        <p:blipFill rotWithShape="1">
          <a:blip r:embed="rId2"/>
          <a:srcRect r="2174" b="1"/>
          <a:stretch/>
        </p:blipFill>
        <p:spPr>
          <a:xfrm>
            <a:off x="20" y="431"/>
            <a:ext cx="8115280" cy="6408311"/>
          </a:xfrm>
          <a:prstGeom prst="rect">
            <a:avLst/>
          </a:prstGeom>
        </p:spPr>
      </p:pic>
      <p:sp>
        <p:nvSpPr>
          <p:cNvPr id="21" name="Content Placeholder 20">
            <a:extLst>
              <a:ext uri="{FF2B5EF4-FFF2-40B4-BE49-F238E27FC236}">
                <a16:creationId xmlns:a16="http://schemas.microsoft.com/office/drawing/2014/main" id="{D82C86E7-A566-4810-ABA8-172243069399}"/>
              </a:ext>
            </a:extLst>
          </p:cNvPr>
          <p:cNvSpPr>
            <a:spLocks noGrp="1"/>
          </p:cNvSpPr>
          <p:nvPr>
            <p:ph idx="1"/>
          </p:nvPr>
        </p:nvSpPr>
        <p:spPr>
          <a:xfrm>
            <a:off x="8643193" y="2418408"/>
            <a:ext cx="2942813" cy="3540265"/>
          </a:xfrm>
        </p:spPr>
        <p:txBody>
          <a:bodyPr vert="horz" lIns="91440" tIns="45720" rIns="91440" bIns="45720" rtlCol="0" anchor="t">
            <a:normAutofit/>
          </a:bodyPr>
          <a:lstStyle/>
          <a:p>
            <a:pPr marL="0" indent="0">
              <a:buNone/>
            </a:pPr>
            <a:r>
              <a:rPr lang="en-IN" sz="2000" dirty="0">
                <a:ea typeface="+mn-lt"/>
                <a:cs typeface="+mn-lt"/>
              </a:rPr>
              <a:t>This image shows the increase in soil moisture level 0.4762cm³ compared to the soil moisture level of January. </a:t>
            </a:r>
            <a:endParaRPr lang="en-US" sz="2000">
              <a:ea typeface="+mn-lt"/>
              <a:cs typeface="+mn-lt"/>
            </a:endParaRPr>
          </a:p>
          <a:p>
            <a:pPr marL="0" indent="0">
              <a:buNone/>
            </a:pPr>
            <a:r>
              <a:rPr lang="en-IN" sz="2000" dirty="0">
                <a:ea typeface="+mn-lt"/>
                <a:cs typeface="+mn-lt"/>
              </a:rPr>
              <a:t>The crops in this image will be at its peak stage and irrigation practices will be taking place as compared to the earlier month.</a:t>
            </a:r>
            <a:r>
              <a:rPr lang="en-US" sz="2000" dirty="0">
                <a:ea typeface="+mn-lt"/>
                <a:cs typeface="+mn-lt"/>
              </a:rPr>
              <a:t> </a:t>
            </a:r>
            <a:endParaRPr lang="en-US" sz="2000">
              <a:cs typeface="Calibri"/>
            </a:endParaRPr>
          </a:p>
        </p:txBody>
      </p:sp>
      <p:sp>
        <p:nvSpPr>
          <p:cNvPr id="26" name="Rectangle 2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4010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3DB1C-C706-4A9C-8746-FB2B22940819}"/>
              </a:ext>
            </a:extLst>
          </p:cNvPr>
          <p:cNvSpPr>
            <a:spLocks noGrp="1"/>
          </p:cNvSpPr>
          <p:nvPr>
            <p:ph type="title"/>
          </p:nvPr>
        </p:nvSpPr>
        <p:spPr>
          <a:xfrm>
            <a:off x="8643193" y="489507"/>
            <a:ext cx="3091607" cy="1655483"/>
          </a:xfrm>
        </p:spPr>
        <p:txBody>
          <a:bodyPr anchor="b">
            <a:normAutofit/>
          </a:bodyPr>
          <a:lstStyle/>
          <a:p>
            <a:r>
              <a:rPr lang="en-US" sz="1900">
                <a:cs typeface="Calibri Light"/>
              </a:rPr>
              <a:t>Soil moisture image of 23rd March 2021</a:t>
            </a:r>
            <a:endParaRPr lang="en-US" sz="1900">
              <a:ea typeface="+mj-lt"/>
              <a:cs typeface="+mj-lt"/>
            </a:endParaRPr>
          </a:p>
          <a:p>
            <a:endParaRPr lang="en-US" sz="1900">
              <a:cs typeface="Calibri Light"/>
            </a:endParaRPr>
          </a:p>
        </p:txBody>
      </p:sp>
      <p:pic>
        <p:nvPicPr>
          <p:cNvPr id="4" name="Picture 4">
            <a:extLst>
              <a:ext uri="{FF2B5EF4-FFF2-40B4-BE49-F238E27FC236}">
                <a16:creationId xmlns:a16="http://schemas.microsoft.com/office/drawing/2014/main" id="{C75E832A-5E7B-4741-A0A3-B653F5113CFA}"/>
              </a:ext>
            </a:extLst>
          </p:cNvPr>
          <p:cNvPicPr>
            <a:picLocks noChangeAspect="1"/>
          </p:cNvPicPr>
          <p:nvPr/>
        </p:nvPicPr>
        <p:blipFill rotWithShape="1">
          <a:blip r:embed="rId2"/>
          <a:srcRect l="506" r="1668" b="1"/>
          <a:stretch/>
        </p:blipFill>
        <p:spPr>
          <a:xfrm>
            <a:off x="20" y="431"/>
            <a:ext cx="8115280" cy="6408311"/>
          </a:xfrm>
          <a:prstGeom prst="rect">
            <a:avLst/>
          </a:prstGeom>
        </p:spPr>
      </p:pic>
      <p:sp>
        <p:nvSpPr>
          <p:cNvPr id="8" name="Content Placeholder 7">
            <a:extLst>
              <a:ext uri="{FF2B5EF4-FFF2-40B4-BE49-F238E27FC236}">
                <a16:creationId xmlns:a16="http://schemas.microsoft.com/office/drawing/2014/main" id="{BEEBA33C-BE54-4B71-9125-A8D5116CF050}"/>
              </a:ext>
            </a:extLst>
          </p:cNvPr>
          <p:cNvSpPr>
            <a:spLocks noGrp="1"/>
          </p:cNvSpPr>
          <p:nvPr>
            <p:ph idx="1"/>
          </p:nvPr>
        </p:nvSpPr>
        <p:spPr>
          <a:xfrm>
            <a:off x="8643193" y="2418408"/>
            <a:ext cx="2942813" cy="3540265"/>
          </a:xfrm>
        </p:spPr>
        <p:txBody>
          <a:bodyPr vert="horz" lIns="91440" tIns="45720" rIns="91440" bIns="45720" rtlCol="0" anchor="t">
            <a:normAutofit lnSpcReduction="10000"/>
          </a:bodyPr>
          <a:lstStyle/>
          <a:p>
            <a:pPr marL="0" indent="0">
              <a:buNone/>
            </a:pPr>
            <a:r>
              <a:rPr lang="en-IN" sz="2000" dirty="0">
                <a:ea typeface="+mn-lt"/>
                <a:cs typeface="+mn-lt"/>
              </a:rPr>
              <a:t>This image shows the lowest soil moisture in all five months timespan. </a:t>
            </a:r>
            <a:endParaRPr lang="en-US" sz="2000">
              <a:ea typeface="+mn-lt"/>
              <a:cs typeface="+mn-lt"/>
            </a:endParaRPr>
          </a:p>
          <a:p>
            <a:pPr marL="0" indent="0">
              <a:buNone/>
            </a:pPr>
            <a:r>
              <a:rPr lang="en-IN" sz="2000" dirty="0">
                <a:ea typeface="+mn-lt"/>
                <a:cs typeface="+mn-lt"/>
              </a:rPr>
              <a:t>The reason for receiving the lowest soil moisture is due to the harvesting stage. </a:t>
            </a:r>
            <a:endParaRPr lang="en-US" sz="2000">
              <a:ea typeface="+mn-lt"/>
              <a:cs typeface="+mn-lt"/>
            </a:endParaRPr>
          </a:p>
          <a:p>
            <a:pPr marL="0" indent="0">
              <a:buNone/>
            </a:pPr>
            <a:r>
              <a:rPr lang="en-IN" sz="2000" dirty="0">
                <a:ea typeface="+mn-lt"/>
                <a:cs typeface="+mn-lt"/>
              </a:rPr>
              <a:t>The rabbi crops are harvested at the end of the march and because of this the moisture value received in the image has decreased.</a:t>
            </a:r>
            <a:endParaRPr lang="en-US" sz="2000">
              <a:cs typeface="Calibri" panose="020F0502020204030204"/>
            </a:endParaRPr>
          </a:p>
          <a:p>
            <a:endParaRPr lang="en-IN" sz="2000" dirty="0">
              <a:cs typeface="Calibri"/>
            </a:endParaRPr>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330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8">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0">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A4AED-127D-4BDF-BFA6-7873A7CB4C42}"/>
              </a:ext>
            </a:extLst>
          </p:cNvPr>
          <p:cNvSpPr>
            <a:spLocks noGrp="1"/>
          </p:cNvSpPr>
          <p:nvPr>
            <p:ph type="title"/>
          </p:nvPr>
        </p:nvSpPr>
        <p:spPr>
          <a:xfrm>
            <a:off x="1524000" y="1005840"/>
            <a:ext cx="9031769" cy="2936382"/>
          </a:xfrm>
        </p:spPr>
        <p:txBody>
          <a:bodyPr vert="horz" lIns="91440" tIns="45720" rIns="91440" bIns="45720" rtlCol="0" anchor="b">
            <a:normAutofit/>
          </a:bodyPr>
          <a:lstStyle/>
          <a:p>
            <a:pPr algn="ctr"/>
            <a:r>
              <a:rPr lang="en-US" sz="6600" kern="1200" dirty="0">
                <a:latin typeface="+mj-lt"/>
                <a:ea typeface="+mj-ea"/>
                <a:cs typeface="+mj-cs"/>
              </a:rPr>
              <a:t>Thank </a:t>
            </a:r>
            <a:r>
              <a:rPr lang="en-US" sz="6600" dirty="0"/>
              <a:t>you</a:t>
            </a:r>
            <a:r>
              <a:rPr lang="en-US" sz="6600" kern="1200" dirty="0">
                <a:latin typeface="+mj-lt"/>
                <a:ea typeface="+mj-ea"/>
                <a:cs typeface="+mj-cs"/>
              </a:rPr>
              <a:t>!</a:t>
            </a:r>
          </a:p>
        </p:txBody>
      </p:sp>
      <p:grpSp>
        <p:nvGrpSpPr>
          <p:cNvPr id="54" name="Group 12">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4"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8"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89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A8A7B-EC9E-4AD7-B20A-35E9420953C7}"/>
              </a:ext>
            </a:extLst>
          </p:cNvPr>
          <p:cNvSpPr>
            <a:spLocks noGrp="1"/>
          </p:cNvSpPr>
          <p:nvPr>
            <p:ph type="title"/>
          </p:nvPr>
        </p:nvSpPr>
        <p:spPr>
          <a:xfrm>
            <a:off x="1166650" y="1332952"/>
            <a:ext cx="3926898" cy="3921176"/>
          </a:xfrm>
        </p:spPr>
        <p:txBody>
          <a:bodyPr anchor="ctr">
            <a:normAutofit/>
          </a:bodyPr>
          <a:lstStyle/>
          <a:p>
            <a:r>
              <a:rPr lang="en-US" sz="5400">
                <a:cs typeface="Calibri Light"/>
              </a:rPr>
              <a:t>Introduction to Soil Moisture</a:t>
            </a:r>
            <a:endParaRPr lang="en-US" sz="5400"/>
          </a:p>
        </p:txBody>
      </p:sp>
      <p:grpSp>
        <p:nvGrpSpPr>
          <p:cNvPr id="45" name="Group 4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6"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64A7DF2-3311-4271-B7E4-965E4C2BCB94}"/>
              </a:ext>
            </a:extLst>
          </p:cNvPr>
          <p:cNvSpPr>
            <a:spLocks noGrp="1"/>
          </p:cNvSpPr>
          <p:nvPr>
            <p:ph idx="1"/>
          </p:nvPr>
        </p:nvSpPr>
        <p:spPr>
          <a:xfrm>
            <a:off x="6421120" y="499833"/>
            <a:ext cx="5100320" cy="5581226"/>
          </a:xfrm>
        </p:spPr>
        <p:txBody>
          <a:bodyPr vert="horz" lIns="91440" tIns="45720" rIns="91440" bIns="45720" rtlCol="0" anchor="ctr">
            <a:normAutofit/>
          </a:bodyPr>
          <a:lstStyle/>
          <a:p>
            <a:r>
              <a:rPr lang="en-US" sz="1500" dirty="0">
                <a:latin typeface="Times New Roman"/>
                <a:ea typeface="+mn-lt"/>
                <a:cs typeface="+mn-lt"/>
              </a:rPr>
              <a:t>Soil Moisture is a very important factor in agriculture and plays an essential role in crop production throughout the growing season. It is required for the germination of seeds and as soon as growth starts it serves as a carrier in the distribution of mineral nutrients to the crop</a:t>
            </a:r>
            <a:endParaRPr lang="en-US" sz="1500" dirty="0">
              <a:latin typeface="Times New Roman"/>
              <a:cs typeface="Times New Roman"/>
            </a:endParaRPr>
          </a:p>
          <a:p>
            <a:r>
              <a:rPr lang="en-US" sz="1500" dirty="0">
                <a:latin typeface="Times New Roman"/>
                <a:ea typeface="+mn-lt"/>
                <a:cs typeface="+mn-lt"/>
              </a:rPr>
              <a:t>The Soil moisture is the fundamental step in agricultural production, it measures of plant water status which is required to better understand the mechanisms of plant response to take stress of water.</a:t>
            </a:r>
            <a:r>
              <a:rPr lang="en-US" sz="1500" dirty="0">
                <a:latin typeface="Times New Roman"/>
                <a:cs typeface="Calibri"/>
              </a:rPr>
              <a:t> </a:t>
            </a:r>
            <a:r>
              <a:rPr lang="en-US" sz="1500" dirty="0">
                <a:latin typeface="Calibri"/>
                <a:cs typeface="Calibri"/>
              </a:rPr>
              <a:t>So that the further optimization of crop production can be done through precise irrigation practices.</a:t>
            </a:r>
            <a:endParaRPr lang="en-US" sz="1500" dirty="0">
              <a:ea typeface="+mn-lt"/>
              <a:cs typeface="+mn-lt"/>
            </a:endParaRPr>
          </a:p>
        </p:txBody>
      </p:sp>
    </p:spTree>
    <p:extLst>
      <p:ext uri="{BB962C8B-B14F-4D97-AF65-F5344CB8AC3E}">
        <p14:creationId xmlns:p14="http://schemas.microsoft.com/office/powerpoint/2010/main" val="216563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30"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A3FF25C-C501-4AC1-9ADA-905659E3B07F}"/>
              </a:ext>
            </a:extLst>
          </p:cNvPr>
          <p:cNvSpPr>
            <a:spLocks noGrp="1"/>
          </p:cNvSpPr>
          <p:nvPr>
            <p:ph idx="1"/>
          </p:nvPr>
        </p:nvSpPr>
        <p:spPr>
          <a:xfrm>
            <a:off x="6251787" y="499833"/>
            <a:ext cx="5269653" cy="5703522"/>
          </a:xfrm>
        </p:spPr>
        <p:txBody>
          <a:bodyPr vert="horz" lIns="91440" tIns="45720" rIns="91440" bIns="45720" rtlCol="0" anchor="ctr">
            <a:normAutofit/>
          </a:bodyPr>
          <a:lstStyle/>
          <a:p>
            <a:r>
              <a:rPr lang="en-IN" sz="2200" dirty="0">
                <a:latin typeface="Calibri"/>
                <a:ea typeface="+mn-lt"/>
                <a:cs typeface="+mn-lt"/>
              </a:rPr>
              <a:t>Lack of assuring approach of measuring soil moisture is a serious problem at global level. In day today’s world there is a need for continuous measurement of soil moisture having global coverage.</a:t>
            </a:r>
            <a:endParaRPr lang="en-US" sz="2200" dirty="0">
              <a:ea typeface="+mn-lt"/>
              <a:cs typeface="+mn-lt"/>
            </a:endParaRPr>
          </a:p>
          <a:p>
            <a:r>
              <a:rPr lang="en-IN" sz="2200" dirty="0">
                <a:latin typeface="Calibri"/>
                <a:ea typeface="+mn-lt"/>
                <a:cs typeface="+mn-lt"/>
              </a:rPr>
              <a:t>As the soil moisture control and prediction is essential for the perfect growth of the crop. </a:t>
            </a:r>
            <a:endParaRPr lang="en-US" sz="2200" dirty="0">
              <a:ea typeface="+mn-lt"/>
              <a:cs typeface="+mn-lt"/>
            </a:endParaRPr>
          </a:p>
          <a:p>
            <a:r>
              <a:rPr lang="en-US" sz="2200" dirty="0">
                <a:latin typeface="Times New Roman"/>
                <a:ea typeface="+mn-lt"/>
                <a:cs typeface="Times New Roman"/>
              </a:rPr>
              <a:t>Soil moisture would be a valuable input to the current hydrologic, climatic, agricultural, and biogeochemical models if it could be reliably measured at appropriate spatial scales and over time intervals.</a:t>
            </a:r>
            <a:endParaRPr lang="en-IN" sz="2200" dirty="0">
              <a:ea typeface="+mn-lt"/>
              <a:cs typeface="+mn-lt"/>
            </a:endParaRPr>
          </a:p>
          <a:p>
            <a:endParaRPr lang="en-US" sz="2200">
              <a:latin typeface="Times New Roman"/>
              <a:ea typeface="+mn-lt"/>
              <a:cs typeface="+mn-lt"/>
            </a:endParaRPr>
          </a:p>
          <a:p>
            <a:endParaRPr lang="en-US" sz="2200">
              <a:latin typeface="Times New Roman"/>
              <a:cs typeface="Calibri"/>
            </a:endParaRPr>
          </a:p>
        </p:txBody>
      </p:sp>
    </p:spTree>
    <p:extLst>
      <p:ext uri="{BB962C8B-B14F-4D97-AF65-F5344CB8AC3E}">
        <p14:creationId xmlns:p14="http://schemas.microsoft.com/office/powerpoint/2010/main" val="307384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F46A4-43DB-4A1C-AF3E-75347BA9E726}"/>
              </a:ext>
            </a:extLst>
          </p:cNvPr>
          <p:cNvSpPr>
            <a:spLocks noGrp="1"/>
          </p:cNvSpPr>
          <p:nvPr>
            <p:ph type="title"/>
          </p:nvPr>
        </p:nvSpPr>
        <p:spPr>
          <a:xfrm>
            <a:off x="648930" y="629266"/>
            <a:ext cx="3605572" cy="1676603"/>
          </a:xfrm>
        </p:spPr>
        <p:txBody>
          <a:bodyPr>
            <a:normAutofit/>
          </a:bodyPr>
          <a:lstStyle/>
          <a:p>
            <a:r>
              <a:rPr lang="en-US" sz="4000">
                <a:cs typeface="Calibri Light"/>
              </a:rPr>
              <a:t>Study Area</a:t>
            </a:r>
            <a:endParaRPr lang="en-US" sz="4000"/>
          </a:p>
        </p:txBody>
      </p:sp>
      <p:sp>
        <p:nvSpPr>
          <p:cNvPr id="8" name="Content Placeholder 7">
            <a:extLst>
              <a:ext uri="{FF2B5EF4-FFF2-40B4-BE49-F238E27FC236}">
                <a16:creationId xmlns:a16="http://schemas.microsoft.com/office/drawing/2014/main" id="{4D5BF338-86F7-4E66-99EF-706CBE6AC3FD}"/>
              </a:ext>
            </a:extLst>
          </p:cNvPr>
          <p:cNvSpPr>
            <a:spLocks noGrp="1"/>
          </p:cNvSpPr>
          <p:nvPr>
            <p:ph idx="1"/>
          </p:nvPr>
        </p:nvSpPr>
        <p:spPr>
          <a:xfrm>
            <a:off x="648931" y="2438401"/>
            <a:ext cx="3605571" cy="3779520"/>
          </a:xfrm>
        </p:spPr>
        <p:txBody>
          <a:bodyPr vert="horz" lIns="91440" tIns="45720" rIns="91440" bIns="45720" rtlCol="0">
            <a:normAutofit/>
          </a:bodyPr>
          <a:lstStyle/>
          <a:p>
            <a:r>
              <a:rPr lang="en-IN" sz="1800">
                <a:ea typeface="+mn-lt"/>
                <a:cs typeface="+mn-lt"/>
              </a:rPr>
              <a:t>The study area in this project is Himatnagar taluka of Sabarkantha district which is situated in north eastern part of Gujarat state.Himatnagar is stated as the administrative headquarters of Sabarkantha district.</a:t>
            </a:r>
          </a:p>
          <a:p>
            <a:r>
              <a:rPr lang="en-IN" sz="1800">
                <a:ea typeface="+mn-lt"/>
                <a:cs typeface="+mn-lt"/>
              </a:rPr>
              <a:t>This study area is chosen particularly for Rabi season.</a:t>
            </a:r>
          </a:p>
          <a:p>
            <a:r>
              <a:rPr lang="en-IN" sz="1800">
                <a:ea typeface="+mn-lt"/>
                <a:cs typeface="+mn-lt"/>
              </a:rPr>
              <a:t>The major crop grown in rabbi season in this taluka are Wheat, Potato, Maize, and Mustard. </a:t>
            </a:r>
            <a:endParaRPr lang="en-IN" sz="1800">
              <a:cs typeface="Calibri"/>
            </a:endParaRPr>
          </a:p>
        </p:txBody>
      </p:sp>
      <p:sp>
        <p:nvSpPr>
          <p:cNvPr id="21"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E1DF82DA-C4B7-4951-B93C-C69420866D9C}"/>
              </a:ext>
            </a:extLst>
          </p:cNvPr>
          <p:cNvPicPr>
            <a:picLocks noChangeAspect="1"/>
          </p:cNvPicPr>
          <p:nvPr/>
        </p:nvPicPr>
        <p:blipFill rotWithShape="1">
          <a:blip r:embed="rId2"/>
          <a:srcRect l="6393" r="4223" b="2"/>
          <a:stretch/>
        </p:blipFill>
        <p:spPr>
          <a:xfrm>
            <a:off x="5283708" y="722376"/>
            <a:ext cx="6263640" cy="5413248"/>
          </a:xfrm>
          <a:prstGeom prst="rect">
            <a:avLst/>
          </a:prstGeom>
          <a:effectLst/>
        </p:spPr>
      </p:pic>
    </p:spTree>
    <p:extLst>
      <p:ext uri="{BB962C8B-B14F-4D97-AF65-F5344CB8AC3E}">
        <p14:creationId xmlns:p14="http://schemas.microsoft.com/office/powerpoint/2010/main" val="55348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01E48-123B-4CEB-9EC4-54272DD5153F}"/>
              </a:ext>
            </a:extLst>
          </p:cNvPr>
          <p:cNvSpPr>
            <a:spLocks noGrp="1"/>
          </p:cNvSpPr>
          <p:nvPr>
            <p:ph type="title"/>
          </p:nvPr>
        </p:nvSpPr>
        <p:spPr>
          <a:xfrm>
            <a:off x="1166650" y="1332952"/>
            <a:ext cx="3926898" cy="3921176"/>
          </a:xfrm>
        </p:spPr>
        <p:txBody>
          <a:bodyPr anchor="ctr">
            <a:normAutofit/>
          </a:bodyPr>
          <a:lstStyle/>
          <a:p>
            <a:r>
              <a:rPr lang="en-US" sz="5400">
                <a:cs typeface="Calibri Light"/>
              </a:rPr>
              <a:t>Importance of Soil Moisture</a:t>
            </a:r>
            <a:endParaRPr lang="en-US" sz="5400"/>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BD58143-3673-456E-8E74-BC2E4031E6AA}"/>
              </a:ext>
            </a:extLst>
          </p:cNvPr>
          <p:cNvSpPr>
            <a:spLocks noGrp="1"/>
          </p:cNvSpPr>
          <p:nvPr>
            <p:ph idx="1"/>
          </p:nvPr>
        </p:nvSpPr>
        <p:spPr>
          <a:xfrm>
            <a:off x="6421120" y="499833"/>
            <a:ext cx="5100320" cy="5581226"/>
          </a:xfrm>
        </p:spPr>
        <p:txBody>
          <a:bodyPr vert="horz" lIns="91440" tIns="45720" rIns="91440" bIns="45720" rtlCol="0" anchor="ctr">
            <a:normAutofit/>
          </a:bodyPr>
          <a:lstStyle/>
          <a:p>
            <a:pPr marL="0" indent="0">
              <a:buNone/>
            </a:pPr>
            <a:r>
              <a:rPr lang="en-US" sz="2200">
                <a:cs typeface="Calibri"/>
              </a:rPr>
              <a:t>Soil moisture is a key variable in controlling the exchange of water and heat energy between the land surface and the atmosphere through evaporation and plant transpiration. As a result, soil moisture plays an important role in the development of weather patterns and the production of precipitation.</a:t>
            </a:r>
            <a:endParaRPr lang="en-US" sz="2200">
              <a:ea typeface="+mn-lt"/>
              <a:cs typeface="+mn-lt"/>
            </a:endParaRPr>
          </a:p>
          <a:p>
            <a:pPr marL="0" indent="0">
              <a:buNone/>
            </a:pPr>
            <a:r>
              <a:rPr lang="en-US" sz="2200">
                <a:ea typeface="+mn-lt"/>
                <a:cs typeface="+mn-lt"/>
              </a:rPr>
              <a:t>Soil moisture information can also be used for reservoir management, early warning of droughts, irrigation scheduling, and also for crop yield forecasting.</a:t>
            </a:r>
            <a:endParaRPr lang="en-US" sz="2200">
              <a:cs typeface="Calibri"/>
            </a:endParaRPr>
          </a:p>
          <a:p>
            <a:pPr marL="0" indent="0">
              <a:buNone/>
            </a:pPr>
            <a:endParaRPr lang="en-US" sz="2200">
              <a:cs typeface="Calibri"/>
            </a:endParaRPr>
          </a:p>
          <a:p>
            <a:pPr marL="0" indent="0">
              <a:buNone/>
            </a:pPr>
            <a:endParaRPr lang="en-US" sz="2200">
              <a:cs typeface="Calibri"/>
            </a:endParaRPr>
          </a:p>
        </p:txBody>
      </p:sp>
    </p:spTree>
    <p:extLst>
      <p:ext uri="{BB962C8B-B14F-4D97-AF65-F5344CB8AC3E}">
        <p14:creationId xmlns:p14="http://schemas.microsoft.com/office/powerpoint/2010/main" val="424731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8AB447-A4B7-44D2-A99D-2E39CCFBD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737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CE652-3F13-421F-8454-358058A3D986}"/>
              </a:ext>
            </a:extLst>
          </p:cNvPr>
          <p:cNvSpPr>
            <a:spLocks noGrp="1"/>
          </p:cNvSpPr>
          <p:nvPr>
            <p:ph type="title"/>
          </p:nvPr>
        </p:nvSpPr>
        <p:spPr>
          <a:xfrm>
            <a:off x="1166649" y="1200457"/>
            <a:ext cx="3771111" cy="4075386"/>
          </a:xfrm>
        </p:spPr>
        <p:txBody>
          <a:bodyPr anchor="ctr">
            <a:normAutofit/>
          </a:bodyPr>
          <a:lstStyle/>
          <a:p>
            <a:r>
              <a:rPr lang="en-US" sz="5400">
                <a:cs typeface="Calibri Light"/>
              </a:rPr>
              <a:t>Remote Sensing of Soil Moisture </a:t>
            </a:r>
            <a:endParaRPr lang="en-US" sz="5400"/>
          </a:p>
        </p:txBody>
      </p:sp>
      <p:grpSp>
        <p:nvGrpSpPr>
          <p:cNvPr id="17" name="Group 16">
            <a:extLst>
              <a:ext uri="{FF2B5EF4-FFF2-40B4-BE49-F238E27FC236}">
                <a16:creationId xmlns:a16="http://schemas.microsoft.com/office/drawing/2014/main" id="{0F06CE9D-DF08-4313-8DD2-D81E1D59F3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8" name="Rectangle 64">
              <a:extLst>
                <a:ext uri="{FF2B5EF4-FFF2-40B4-BE49-F238E27FC236}">
                  <a16:creationId xmlns:a16="http://schemas.microsoft.com/office/drawing/2014/main" id="{55C105DD-77F3-4287-BFFC-B818D6A28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6173F360-EE51-4521-A25E-5869A978B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414DD3E-CFF7-4BD5-A220-D2F970E5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7190517-FE45-416F-8FE4-7DCF37655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71D49D-B542-48F6-8659-58E9BC5CB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E481E675-7AFA-43FE-9992-A964F7BC0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5B95BBC-B6C8-4343-A351-48F84A004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9DD17FE-BE4B-4643-B60F-5EAA77F1C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873D554F-3F0D-4969-8C06-D24F273A4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4151414-E46C-4BF0-A630-1D31400AA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FBE19C0-69DE-489C-9704-81240B4ED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8E575F5-CB03-436A-BE1E-AD485020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AE75E9D-C62E-455C-BA30-DE18FA494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C34A54D-BBB2-4EE0-A8F9-802D52AF5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47BC20E-7862-49A8-BCE2-39521B23C9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3EF1615E-D362-4BBF-A307-4118B72F3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EF7D2F7-E167-41F3-ADBF-F6D4B97F4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EB1CB26D-EDEF-4AD8-943C-049BD149C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CB27CB8-B8B6-4C05-9CB1-DF62FE4E1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78DBF5B-2276-4A2A-945F-3E81A93C1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37386362-7787-4725-9997-DA1F742D6EB1}"/>
              </a:ext>
            </a:extLst>
          </p:cNvPr>
          <p:cNvGraphicFramePr>
            <a:graphicFrameLocks noGrp="1"/>
          </p:cNvGraphicFramePr>
          <p:nvPr>
            <p:ph idx="1"/>
            <p:extLst>
              <p:ext uri="{D42A27DB-BD31-4B8C-83A1-F6EECF244321}">
                <p14:modId xmlns:p14="http://schemas.microsoft.com/office/powerpoint/2010/main" val="2611612294"/>
              </p:ext>
            </p:extLst>
          </p:nvPr>
        </p:nvGraphicFramePr>
        <p:xfrm>
          <a:off x="6400800" y="382385"/>
          <a:ext cx="5286895" cy="6159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85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C50AD-DE84-4DFB-BF8A-0D50EF9B5F62}"/>
              </a:ext>
            </a:extLst>
          </p:cNvPr>
          <p:cNvSpPr>
            <a:spLocks noGrp="1"/>
          </p:cNvSpPr>
          <p:nvPr>
            <p:ph type="title"/>
          </p:nvPr>
        </p:nvSpPr>
        <p:spPr>
          <a:xfrm>
            <a:off x="838200" y="557188"/>
            <a:ext cx="4862848" cy="5569291"/>
          </a:xfrm>
        </p:spPr>
        <p:txBody>
          <a:bodyPr>
            <a:normAutofit/>
          </a:bodyPr>
          <a:lstStyle/>
          <a:p>
            <a:r>
              <a:rPr lang="en-US" sz="5200">
                <a:cs typeface="Calibri Light"/>
              </a:rPr>
              <a:t>Limitations </a:t>
            </a:r>
            <a:endParaRPr lang="en-US" sz="5200"/>
          </a:p>
        </p:txBody>
      </p:sp>
      <p:graphicFrame>
        <p:nvGraphicFramePr>
          <p:cNvPr id="5" name="Content Placeholder 2">
            <a:extLst>
              <a:ext uri="{FF2B5EF4-FFF2-40B4-BE49-F238E27FC236}">
                <a16:creationId xmlns:a16="http://schemas.microsoft.com/office/drawing/2014/main" id="{0C764C33-91FA-4E0D-A470-2A545793252D}"/>
              </a:ext>
            </a:extLst>
          </p:cNvPr>
          <p:cNvGraphicFramePr>
            <a:graphicFrameLocks noGrp="1"/>
          </p:cNvGraphicFramePr>
          <p:nvPr>
            <p:ph idx="1"/>
            <p:extLst>
              <p:ext uri="{D42A27DB-BD31-4B8C-83A1-F6EECF244321}">
                <p14:modId xmlns:p14="http://schemas.microsoft.com/office/powerpoint/2010/main" val="3560137090"/>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409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3EC52-003A-4620-8BBC-001CFB03B668}"/>
              </a:ext>
            </a:extLst>
          </p:cNvPr>
          <p:cNvSpPr>
            <a:spLocks noGrp="1"/>
          </p:cNvSpPr>
          <p:nvPr>
            <p:ph type="title"/>
          </p:nvPr>
        </p:nvSpPr>
        <p:spPr>
          <a:xfrm>
            <a:off x="1033272" y="954284"/>
            <a:ext cx="10513106" cy="2943432"/>
          </a:xfrm>
        </p:spPr>
        <p:txBody>
          <a:bodyPr vert="horz" lIns="91440" tIns="45720" rIns="91440" bIns="45720" rtlCol="0" anchor="b">
            <a:normAutofit/>
          </a:bodyPr>
          <a:lstStyle/>
          <a:p>
            <a:r>
              <a:rPr lang="en-US" sz="8000" kern="1200">
                <a:solidFill>
                  <a:schemeClr val="tx1"/>
                </a:solidFill>
                <a:latin typeface="+mj-lt"/>
                <a:ea typeface="+mj-ea"/>
                <a:cs typeface="+mj-cs"/>
              </a:rPr>
              <a:t>Objective </a:t>
            </a:r>
          </a:p>
        </p:txBody>
      </p:sp>
      <p:sp>
        <p:nvSpPr>
          <p:cNvPr id="3" name="Content Placeholder 2">
            <a:extLst>
              <a:ext uri="{FF2B5EF4-FFF2-40B4-BE49-F238E27FC236}">
                <a16:creationId xmlns:a16="http://schemas.microsoft.com/office/drawing/2014/main" id="{43ECCDF1-FBB1-43CD-9BF9-7B37DCDF8BCF}"/>
              </a:ext>
            </a:extLst>
          </p:cNvPr>
          <p:cNvSpPr>
            <a:spLocks noGrp="1"/>
          </p:cNvSpPr>
          <p:nvPr>
            <p:ph idx="1"/>
          </p:nvPr>
        </p:nvSpPr>
        <p:spPr>
          <a:xfrm>
            <a:off x="1033272" y="4262016"/>
            <a:ext cx="10513106" cy="1242688"/>
          </a:xfrm>
        </p:spPr>
        <p:txBody>
          <a:bodyPr vert="horz" lIns="91440" tIns="45720" rIns="91440" bIns="45720" rtlCol="0" anchor="t">
            <a:normAutofit/>
          </a:bodyPr>
          <a:lstStyle/>
          <a:p>
            <a:r>
              <a:rPr lang="en-US" sz="3200" dirty="0"/>
              <a:t>Estimation Soil</a:t>
            </a:r>
            <a:r>
              <a:rPr lang="en-US" sz="3200" kern="1200" dirty="0">
                <a:latin typeface="+mn-lt"/>
                <a:ea typeface="+mn-ea"/>
                <a:cs typeface="+mn-cs"/>
              </a:rPr>
              <a:t> Moisture</a:t>
            </a:r>
            <a:r>
              <a:rPr lang="en-US" sz="3200" dirty="0"/>
              <a:t> with Optical Remote Sensing</a:t>
            </a:r>
            <a:endParaRPr lang="en-US" dirty="0">
              <a:ea typeface="+mn-ea"/>
              <a:cs typeface="+mn-cs"/>
            </a:endParaRPr>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3"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A New Optical Trapezoid Model for Remote Sensing of Soil Moisture</vt:lpstr>
      <vt:lpstr>Contents</vt:lpstr>
      <vt:lpstr>Introduction to Soil Moisture</vt:lpstr>
      <vt:lpstr>PowerPoint Presentation</vt:lpstr>
      <vt:lpstr>Study Area</vt:lpstr>
      <vt:lpstr>Importance of Soil Moisture</vt:lpstr>
      <vt:lpstr>Remote Sensing of Soil Moisture </vt:lpstr>
      <vt:lpstr>Limitations </vt:lpstr>
      <vt:lpstr>Objective </vt:lpstr>
      <vt:lpstr>Methodology </vt:lpstr>
      <vt:lpstr>Sentinel-2 </vt:lpstr>
      <vt:lpstr>Thermal-Optical Trapezoid Model</vt:lpstr>
      <vt:lpstr>Optical Trapezoid Model (OPTRAM)</vt:lpstr>
      <vt:lpstr>Agrimask &amp; Modified Normalized Difference Water Index(MNDWI)</vt:lpstr>
      <vt:lpstr>NDVI &amp; STR</vt:lpstr>
      <vt:lpstr>Linear Dry and Wet edges</vt:lpstr>
      <vt:lpstr>Optical Trapezoid Model</vt:lpstr>
      <vt:lpstr>Results and Discussion</vt:lpstr>
      <vt:lpstr>Soil moisture image of 28th November 2020</vt:lpstr>
      <vt:lpstr>Soil moisture image of 23rd December 2020 </vt:lpstr>
      <vt:lpstr>Soil moisture image of 22nd January 2021</vt:lpstr>
      <vt:lpstr>Soil moisture image of 22nd February 2021</vt:lpstr>
      <vt:lpstr>Soil moisture image of 23rd March 2021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603</cp:revision>
  <dcterms:created xsi:type="dcterms:W3CDTF">2021-07-24T01:27:39Z</dcterms:created>
  <dcterms:modified xsi:type="dcterms:W3CDTF">2021-07-24T05:03:17Z</dcterms:modified>
</cp:coreProperties>
</file>